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0B69E-59C5-46CC-B986-0D6AD9E48456}" v="498" dt="2024-05-03T10:08:40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Darllen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Llyfrau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Cymraeg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yn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y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Tŷ</a:t>
            </a:r>
            <a:br>
              <a:rPr lang="en-US" sz="4800" b="1" dirty="0">
                <a:ea typeface="Calibri Light"/>
                <a:cs typeface="Calibri Light"/>
              </a:rPr>
            </a:br>
            <a:r>
              <a:rPr lang="en-US" sz="4800" b="1" dirty="0">
                <a:ea typeface="Calibri Light"/>
                <a:cs typeface="Calibri Light"/>
              </a:rPr>
              <a:t>Reading Welsh Books at Home</a:t>
            </a:r>
          </a:p>
          <a:p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Darllen gyda Sam">
            <a:extLst>
              <a:ext uri="{FF2B5EF4-FFF2-40B4-BE49-F238E27FC236}">
                <a16:creationId xmlns:a16="http://schemas.microsoft.com/office/drawing/2014/main" id="{FB6FA860-7802-0367-0385-2F8945CA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413" y="3339284"/>
            <a:ext cx="2676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9541-F3D0-7DE5-5B9F-35799765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Clawr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y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Llyfr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r>
              <a:rPr lang="en-US" sz="4800" b="1" dirty="0">
                <a:ea typeface="Calibri Light"/>
                <a:cs typeface="Calibri Light"/>
              </a:rPr>
              <a:t>Book Cover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44CB1-C90F-C3C2-AF72-CB757021CCC8}"/>
              </a:ext>
            </a:extLst>
          </p:cNvPr>
          <p:cNvSpPr txBox="1"/>
          <p:nvPr/>
        </p:nvSpPr>
        <p:spPr>
          <a:xfrm>
            <a:off x="3346622" y="360405"/>
            <a:ext cx="21006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radley Hand ITC"/>
              </a:rPr>
              <a:t>teitl</a:t>
            </a:r>
            <a:r>
              <a:rPr lang="en-US" sz="2800" b="1" dirty="0">
                <a:latin typeface="Bradley Hand ITC"/>
              </a:rPr>
              <a:t>  - title</a:t>
            </a:r>
          </a:p>
        </p:txBody>
      </p:sp>
      <p:pic>
        <p:nvPicPr>
          <p:cNvPr id="10" name="Content Placeholder 9" descr="Tri Mochyn Bach, Y / Three Little Pigs">
            <a:extLst>
              <a:ext uri="{FF2B5EF4-FFF2-40B4-BE49-F238E27FC236}">
                <a16:creationId xmlns:a16="http://schemas.microsoft.com/office/drawing/2014/main" id="{5B159994-DF89-C6EA-ED71-0051F0C30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2099" y="885867"/>
            <a:ext cx="5195758" cy="5145044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9C4694-53F3-8C92-8901-E61A1440AFB5}"/>
              </a:ext>
            </a:extLst>
          </p:cNvPr>
          <p:cNvCxnSpPr/>
          <p:nvPr/>
        </p:nvCxnSpPr>
        <p:spPr>
          <a:xfrm flipH="1" flipV="1">
            <a:off x="4757350" y="782594"/>
            <a:ext cx="2636107" cy="81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39FFEA-54B3-6B0A-77FF-549594050DD4}"/>
              </a:ext>
            </a:extLst>
          </p:cNvPr>
          <p:cNvCxnSpPr/>
          <p:nvPr/>
        </p:nvCxnSpPr>
        <p:spPr>
          <a:xfrm flipV="1">
            <a:off x="10276702" y="545756"/>
            <a:ext cx="556054" cy="47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F7CD8E-CF6D-6D4C-EFAF-746D6F49A484}"/>
              </a:ext>
            </a:extLst>
          </p:cNvPr>
          <p:cNvSpPr txBox="1"/>
          <p:nvPr/>
        </p:nvSpPr>
        <p:spPr>
          <a:xfrm>
            <a:off x="9947189" y="-113271"/>
            <a:ext cx="239927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radley Hand ITC"/>
              </a:rPr>
              <a:t>gwasg</a:t>
            </a:r>
            <a:r>
              <a:rPr lang="en-US" sz="2800" b="1" dirty="0">
                <a:latin typeface="Bradley Hand ITC"/>
              </a:rPr>
              <a:t> – book press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7EC02B-C7D7-3B8F-3AE7-A3E43C8B1214}"/>
              </a:ext>
            </a:extLst>
          </p:cNvPr>
          <p:cNvCxnSpPr/>
          <p:nvPr/>
        </p:nvCxnSpPr>
        <p:spPr>
          <a:xfrm flipV="1">
            <a:off x="9597081" y="3531973"/>
            <a:ext cx="1462216" cy="8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2B73E2-6504-B8E1-396D-63CA308BAB90}"/>
              </a:ext>
            </a:extLst>
          </p:cNvPr>
          <p:cNvSpPr txBox="1"/>
          <p:nvPr/>
        </p:nvSpPr>
        <p:spPr>
          <a:xfrm>
            <a:off x="10874887" y="3144051"/>
            <a:ext cx="12974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radley Hand ITC"/>
              </a:rPr>
              <a:t>llun</a:t>
            </a:r>
            <a:r>
              <a:rPr lang="en-US" sz="2800" b="1" dirty="0">
                <a:latin typeface="Bradley Hand ITC"/>
              </a:rPr>
              <a:t> - picture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5CFF9C-A9C2-A6C9-BE3A-092C51BA080D}"/>
              </a:ext>
            </a:extLst>
          </p:cNvPr>
          <p:cNvCxnSpPr/>
          <p:nvPr/>
        </p:nvCxnSpPr>
        <p:spPr>
          <a:xfrm flipH="1">
            <a:off x="4355756" y="5848865"/>
            <a:ext cx="2224216" cy="226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E104ED-51CF-F752-1BB2-D14EBB2AADA9}"/>
              </a:ext>
            </a:extLst>
          </p:cNvPr>
          <p:cNvSpPr txBox="1"/>
          <p:nvPr/>
        </p:nvSpPr>
        <p:spPr>
          <a:xfrm>
            <a:off x="1874107" y="6126891"/>
            <a:ext cx="24713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radley Hand ITC"/>
              </a:rPr>
              <a:t>awdur</a:t>
            </a:r>
            <a:r>
              <a:rPr lang="en-US" sz="2800" b="1" dirty="0">
                <a:latin typeface="Bradley Hand ITC"/>
              </a:rPr>
              <a:t> - author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B7BE63-1E51-BD75-061A-0341AC7CD3E9}"/>
              </a:ext>
            </a:extLst>
          </p:cNvPr>
          <p:cNvCxnSpPr/>
          <p:nvPr/>
        </p:nvCxnSpPr>
        <p:spPr>
          <a:xfrm>
            <a:off x="8340810" y="5890053"/>
            <a:ext cx="329513" cy="47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ED0846-C238-F8B9-74B4-830E46C42CCA}"/>
              </a:ext>
            </a:extLst>
          </p:cNvPr>
          <p:cNvSpPr txBox="1"/>
          <p:nvPr/>
        </p:nvSpPr>
        <p:spPr>
          <a:xfrm>
            <a:off x="7187514" y="6394620"/>
            <a:ext cx="48603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radley Hand ITC"/>
              </a:rPr>
              <a:t>darlunydd</a:t>
            </a:r>
            <a:r>
              <a:rPr lang="en-US" sz="2800" b="1" dirty="0">
                <a:latin typeface="Bradley Hand ITC"/>
              </a:rPr>
              <a:t> - illustrator</a:t>
            </a:r>
          </a:p>
        </p:txBody>
      </p:sp>
    </p:spTree>
    <p:extLst>
      <p:ext uri="{BB962C8B-B14F-4D97-AF65-F5344CB8AC3E}">
        <p14:creationId xmlns:p14="http://schemas.microsoft.com/office/powerpoint/2010/main" val="36922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B729-6252-30DA-CE61-EB590FFF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Y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Lluniau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b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</a:br>
            <a:r>
              <a:rPr lang="en-US" sz="4800" b="1" dirty="0">
                <a:ea typeface="Calibri Light"/>
                <a:cs typeface="Calibri Light"/>
              </a:rPr>
              <a:t>The Pictures</a:t>
            </a:r>
            <a:endParaRPr lang="en-US" sz="4800" b="1" dirty="0"/>
          </a:p>
        </p:txBody>
      </p:sp>
      <p:pic>
        <p:nvPicPr>
          <p:cNvPr id="4" name="Content Placeholder 3" descr="Cwymp Y Dail, Sali Mali, welsh children's book #growingupwelsh ...">
            <a:extLst>
              <a:ext uri="{FF2B5EF4-FFF2-40B4-BE49-F238E27FC236}">
                <a16:creationId xmlns:a16="http://schemas.microsoft.com/office/drawing/2014/main" id="{5E39ACAE-2EDF-6B29-6FBF-3C3860E2C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0" t="32289" r="5695" b="10120"/>
          <a:stretch/>
        </p:blipFill>
        <p:spPr>
          <a:xfrm>
            <a:off x="6010939" y="275910"/>
            <a:ext cx="3586906" cy="21644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C656-50C1-D34A-D40B-DA35CEEB2F44}"/>
              </a:ext>
            </a:extLst>
          </p:cNvPr>
          <p:cNvSpPr txBox="1"/>
          <p:nvPr/>
        </p:nvSpPr>
        <p:spPr>
          <a:xfrm>
            <a:off x="4748644" y="2682708"/>
            <a:ext cx="735226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wyt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ti'n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gweld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y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llun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What can you see in the picture?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Tybed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beth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sy'n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digwydd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 </a:t>
            </a:r>
            <a:r>
              <a:rPr lang="en-US" b="1" dirty="0">
                <a:latin typeface="Bradley Hand ITC" panose="03070402050302030203" pitchFamily="66" charset="0"/>
              </a:rPr>
              <a:t>I wonder what's happening.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Pwy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ydyn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nhw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Who are they?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Ble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nhw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Where are they?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nhw'n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gwneud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What are they doing?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Sut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 …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teimlo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I wonder how … is feeling.</a:t>
            </a:r>
          </a:p>
          <a:p>
            <a:endParaRPr lang="en-US" b="1" dirty="0">
              <a:latin typeface="Bradley Hand ITC" panose="03070402050302030203" pitchFamily="66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sy'n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mynd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ddigwydd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nesaf</a:t>
            </a:r>
            <a:r>
              <a:rPr lang="en-US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US" b="1" dirty="0">
                <a:latin typeface="Bradley Hand ITC" panose="03070402050302030203" pitchFamily="66" charset="0"/>
              </a:rPr>
              <a:t>What will happen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9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2E0A-B284-EA28-AFF8-F64D339C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38" y="2087375"/>
            <a:ext cx="3498979" cy="24564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Y </a:t>
            </a:r>
            <a:r>
              <a:rPr lang="en-US" sz="4800" b="1" dirty="0" err="1">
                <a:solidFill>
                  <a:srgbClr val="00B050"/>
                </a:solidFill>
                <a:ea typeface="Calibri Light"/>
                <a:cs typeface="Calibri Light"/>
              </a:rPr>
              <a:t>Geiriau</a:t>
            </a:r>
            <a: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  <a:t> </a:t>
            </a:r>
            <a:br>
              <a:rPr lang="en-US" sz="4800" b="1" dirty="0">
                <a:solidFill>
                  <a:srgbClr val="00B050"/>
                </a:solidFill>
                <a:ea typeface="Calibri Light"/>
                <a:cs typeface="Calibri Light"/>
              </a:rPr>
            </a:br>
            <a:r>
              <a:rPr lang="en-US" sz="4800" b="1" dirty="0">
                <a:ea typeface="Calibri Light"/>
                <a:cs typeface="Calibri Light"/>
              </a:rPr>
              <a:t>The Words</a:t>
            </a:r>
            <a:endParaRPr lang="en-US" sz="4800" b="1" dirty="0"/>
          </a:p>
        </p:txBody>
      </p:sp>
      <p:pic>
        <p:nvPicPr>
          <p:cNvPr id="1026" name="Picture 2" descr="Welsh Books for Children [2] - Little Linguist">
            <a:extLst>
              <a:ext uri="{FF2B5EF4-FFF2-40B4-BE49-F238E27FC236}">
                <a16:creationId xmlns:a16="http://schemas.microsoft.com/office/drawing/2014/main" id="{F7281428-C945-AB2B-E42D-9E31DD3DD8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78" y="291591"/>
            <a:ext cx="2633387" cy="26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7B0C44-0D2B-5C5E-F00E-427D24B90036}"/>
              </a:ext>
            </a:extLst>
          </p:cNvPr>
          <p:cNvSpPr txBox="1"/>
          <p:nvPr/>
        </p:nvSpPr>
        <p:spPr>
          <a:xfrm>
            <a:off x="5014965" y="3118210"/>
            <a:ext cx="6566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Ble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mae’r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llythyren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…? </a:t>
            </a:r>
            <a:r>
              <a:rPr lang="en-GB" b="1" dirty="0">
                <a:latin typeface="Bradley Hand ITC" panose="03070402050302030203" pitchFamily="66" charset="0"/>
              </a:rPr>
              <a:t>Where’s the letter…?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Ble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mae’r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gair…? </a:t>
            </a:r>
            <a:r>
              <a:rPr lang="en-GB" b="1" dirty="0">
                <a:latin typeface="Bradley Hand ITC" panose="03070402050302030203" pitchFamily="66" charset="0"/>
              </a:rPr>
              <a:t>Where is the word…?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Pa air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sy’n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dechrau’r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frawddeg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What word starts the sentence?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yw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ystyr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y gair…? </a:t>
            </a:r>
            <a:r>
              <a:rPr lang="en-GB" b="1" dirty="0">
                <a:latin typeface="Bradley Hand ITC" panose="03070402050302030203" pitchFamily="66" charset="0"/>
              </a:rPr>
              <a:t>What’s the meaning of the word…?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sy’n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digwydd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– What’s happening?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Sut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mae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…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teimlo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How does … feel?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fydd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yn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digwydd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nesaf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What will happen next?</a:t>
            </a:r>
          </a:p>
        </p:txBody>
      </p:sp>
    </p:spTree>
    <p:extLst>
      <p:ext uri="{BB962C8B-B14F-4D97-AF65-F5344CB8AC3E}">
        <p14:creationId xmlns:p14="http://schemas.microsoft.com/office/powerpoint/2010/main" val="1653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411C-2AE8-E0FB-511D-CDD1F305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err="1">
                <a:solidFill>
                  <a:srgbClr val="00B050"/>
                </a:solidFill>
              </a:rPr>
              <a:t>Trafod</a:t>
            </a:r>
            <a:r>
              <a:rPr lang="en-GB" sz="4800" b="1" dirty="0">
                <a:solidFill>
                  <a:srgbClr val="00B050"/>
                </a:solidFill>
              </a:rPr>
              <a:t> y </a:t>
            </a:r>
            <a:r>
              <a:rPr lang="en-GB" sz="4800" b="1" dirty="0" err="1">
                <a:solidFill>
                  <a:srgbClr val="00B050"/>
                </a:solidFill>
              </a:rPr>
              <a:t>Llyfr</a:t>
            </a:r>
            <a:r>
              <a:rPr lang="en-GB" sz="4800" b="1" dirty="0">
                <a:solidFill>
                  <a:srgbClr val="00B050"/>
                </a:solidFill>
              </a:rPr>
              <a:t> </a:t>
            </a:r>
            <a:r>
              <a:rPr lang="en-GB" sz="4800" b="1" dirty="0"/>
              <a:t> Discussing the Book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FC581-3341-3DCD-2E05-13BF96586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854" y="621743"/>
            <a:ext cx="3498979" cy="2332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69607-A619-A11C-3A38-2028CA494498}"/>
              </a:ext>
            </a:extLst>
          </p:cNvPr>
          <p:cNvSpPr txBox="1"/>
          <p:nvPr/>
        </p:nvSpPr>
        <p:spPr>
          <a:xfrm>
            <a:off x="4913523" y="3128790"/>
            <a:ext cx="6885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Wyt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ti’n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cofio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…? </a:t>
            </a:r>
            <a:r>
              <a:rPr lang="en-GB" b="1" dirty="0">
                <a:latin typeface="Bradley Hand ITC" panose="03070402050302030203" pitchFamily="66" charset="0"/>
              </a:rPr>
              <a:t>Do you remember…?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ddigwyddodd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What happened?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Pwy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oedd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dy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hoff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gymeriad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Who was your favourite character?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oedd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dy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hoff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ddarn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What was your favourite part?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Beth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oeddet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ti’n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meddwl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am y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llyfr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What did you think of the book?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Sawl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seren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? </a:t>
            </a:r>
            <a:r>
              <a:rPr lang="en-GB" b="1" dirty="0">
                <a:latin typeface="Bradley Hand ITC" panose="03070402050302030203" pitchFamily="66" charset="0"/>
              </a:rPr>
              <a:t>How many stars?</a:t>
            </a:r>
          </a:p>
        </p:txBody>
      </p:sp>
    </p:spTree>
    <p:extLst>
      <p:ext uri="{BB962C8B-B14F-4D97-AF65-F5344CB8AC3E}">
        <p14:creationId xmlns:p14="http://schemas.microsoft.com/office/powerpoint/2010/main" val="40218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F9E1-5299-6122-69A5-A4086B4C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err="1">
                <a:solidFill>
                  <a:srgbClr val="00B050"/>
                </a:solidFill>
              </a:rPr>
              <a:t>Geirfa</a:t>
            </a:r>
            <a:br>
              <a:rPr lang="en-GB" sz="4800" b="1" dirty="0"/>
            </a:br>
            <a:r>
              <a:rPr lang="en-GB" sz="4800" b="1" dirty="0"/>
              <a:t>Vocabulary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324857-E5D1-4B4B-D8A9-5AF6CDF0A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35418"/>
              </p:ext>
            </p:extLst>
          </p:nvPr>
        </p:nvGraphicFramePr>
        <p:xfrm>
          <a:off x="4798336" y="148593"/>
          <a:ext cx="7143184" cy="65608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796">
                  <a:extLst>
                    <a:ext uri="{9D8B030D-6E8A-4147-A177-3AD203B41FA5}">
                      <a16:colId xmlns:a16="http://schemas.microsoft.com/office/drawing/2014/main" val="3459085795"/>
                    </a:ext>
                  </a:extLst>
                </a:gridCol>
                <a:gridCol w="1785796">
                  <a:extLst>
                    <a:ext uri="{9D8B030D-6E8A-4147-A177-3AD203B41FA5}">
                      <a16:colId xmlns:a16="http://schemas.microsoft.com/office/drawing/2014/main" val="3268437541"/>
                    </a:ext>
                  </a:extLst>
                </a:gridCol>
                <a:gridCol w="1785796">
                  <a:extLst>
                    <a:ext uri="{9D8B030D-6E8A-4147-A177-3AD203B41FA5}">
                      <a16:colId xmlns:a16="http://schemas.microsoft.com/office/drawing/2014/main" val="367515655"/>
                    </a:ext>
                  </a:extLst>
                </a:gridCol>
                <a:gridCol w="1785796">
                  <a:extLst>
                    <a:ext uri="{9D8B030D-6E8A-4147-A177-3AD203B41FA5}">
                      <a16:colId xmlns:a16="http://schemas.microsoft.com/office/drawing/2014/main" val="3678522096"/>
                    </a:ext>
                  </a:extLst>
                </a:gridCol>
              </a:tblGrid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llyfr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darllen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25426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llun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brawddeg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sentence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59392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awdur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paragraff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paragraph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4507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darlunydd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illustrator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atalnod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llawn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full 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664105"/>
                  </a:ext>
                </a:extLst>
              </a:tr>
              <a:tr h="626071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cylchgrawn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magazine / comic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atalnod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comma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993005"/>
                  </a:ext>
                </a:extLst>
              </a:tr>
              <a:tr h="434333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papur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newydd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newspaper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dyfynodau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Bradley Hand ITC" panose="03070402050302030203" pitchFamily="66" charset="0"/>
                        </a:rPr>
                        <a:t>quotation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40733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nofel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cymeriad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character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09512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ffuglen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fiction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lleoliad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77111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ffeithiol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factual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darllenydd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reader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88200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clawr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llyfrgell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3082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broliant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blurb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dewis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choose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19090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teitl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e-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lyfr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e-book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17874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tudalen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barddoniaeth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poetry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20832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pennod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dirgel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mystery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787571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cyfres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comedi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comedy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233121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llythyren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arswyd</a:t>
                      </a:r>
                      <a:endParaRPr lang="en-GB" b="1" dirty="0">
                        <a:solidFill>
                          <a:srgbClr val="FF0000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horror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42485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latin typeface="Bradley Hand ITC" panose="03070402050302030203" pitchFamily="66" charset="0"/>
                        </a:rPr>
                        <a:t>gair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Bradley Hand ITC" panose="03070402050302030203" pitchFamily="66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7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6316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480F86-A978-4060-BF60-56AAB322F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1862</TotalTime>
  <Words>336</Words>
  <Application>Microsoft Office PowerPoint</Application>
  <PresentationFormat>Widescreen</PresentationFormat>
  <Paragraphs>115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Rockwell</vt:lpstr>
      <vt:lpstr>Wingdings</vt:lpstr>
      <vt:lpstr>Atlas</vt:lpstr>
      <vt:lpstr>Darllen Llyfrau Cymraeg yn y Tŷ Reading Welsh Books at Home </vt:lpstr>
      <vt:lpstr>Clawr y Llyfr Book Cover</vt:lpstr>
      <vt:lpstr>Y Lluniau  The Pictures</vt:lpstr>
      <vt:lpstr>Y Geiriau  The Words</vt:lpstr>
      <vt:lpstr>Trafod y Llyfr  Discussing the Book</vt:lpstr>
      <vt:lpstr>Geirfa 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owenl</dc:creator>
  <cp:lastModifiedBy>E Owen (Ysgol Penalltau)</cp:lastModifiedBy>
  <cp:revision>126</cp:revision>
  <dcterms:created xsi:type="dcterms:W3CDTF">2024-05-03T09:17:18Z</dcterms:created>
  <dcterms:modified xsi:type="dcterms:W3CDTF">2024-06-22T17:20:34Z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