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6"/>
  </p:notesMasterIdLst>
  <p:sldIdLst>
    <p:sldId id="260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86CAC-7DA2-4990-A020-EA52429E15A8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B5D1C-BA15-4F86-80FA-E16DB8466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01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AE3DB-C974-464A-B579-18BEAF05CD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3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77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8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52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0751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48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56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6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668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86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3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7515" y="2563618"/>
            <a:ext cx="2615054" cy="4689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3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35107" y="1980817"/>
            <a:ext cx="4285300" cy="535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2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50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55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55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7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20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2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93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48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969E7E-C0C6-42A8-B5E2-2BC10F15EB92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0F5A5B-E6CA-48F3-8112-0ECEB0A26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2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media" Target="../media/media2.m4a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9.m4a"/><Relationship Id="rId18" Type="http://schemas.openxmlformats.org/officeDocument/2006/relationships/audio" Target="../media/media11.m4a"/><Relationship Id="rId26" Type="http://schemas.openxmlformats.org/officeDocument/2006/relationships/image" Target="../media/image17.png"/><Relationship Id="rId39" Type="http://schemas.openxmlformats.org/officeDocument/2006/relationships/image" Target="../media/image30.png"/><Relationship Id="rId21" Type="http://schemas.openxmlformats.org/officeDocument/2006/relationships/slideLayout" Target="../slideLayouts/slideLayout18.xml"/><Relationship Id="rId34" Type="http://schemas.openxmlformats.org/officeDocument/2006/relationships/image" Target="../media/image25.png"/><Relationship Id="rId42" Type="http://schemas.openxmlformats.org/officeDocument/2006/relationships/image" Target="../media/image32.png"/><Relationship Id="rId47" Type="http://schemas.openxmlformats.org/officeDocument/2006/relationships/image" Target="../media/image37.png"/><Relationship Id="rId50" Type="http://schemas.openxmlformats.org/officeDocument/2006/relationships/image" Target="../media/image40.png"/><Relationship Id="rId7" Type="http://schemas.microsoft.com/office/2007/relationships/media" Target="../media/media6.m4a"/><Relationship Id="rId2" Type="http://schemas.openxmlformats.org/officeDocument/2006/relationships/audio" Target="../media/media3.m4a"/><Relationship Id="rId16" Type="http://schemas.openxmlformats.org/officeDocument/2006/relationships/audio" Target="../media/media10.m4a"/><Relationship Id="rId29" Type="http://schemas.openxmlformats.org/officeDocument/2006/relationships/image" Target="../media/image20.png"/><Relationship Id="rId11" Type="http://schemas.microsoft.com/office/2007/relationships/media" Target="../media/media8.m4a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37" Type="http://schemas.openxmlformats.org/officeDocument/2006/relationships/image" Target="../media/image28.png"/><Relationship Id="rId40" Type="http://schemas.openxmlformats.org/officeDocument/2006/relationships/image" Target="../media/image31.png"/><Relationship Id="rId45" Type="http://schemas.openxmlformats.org/officeDocument/2006/relationships/image" Target="../media/image35.png"/><Relationship Id="rId53" Type="http://schemas.openxmlformats.org/officeDocument/2006/relationships/image" Target="../media/image12.png"/><Relationship Id="rId5" Type="http://schemas.microsoft.com/office/2007/relationships/media" Target="../media/media5.m4a"/><Relationship Id="rId10" Type="http://schemas.openxmlformats.org/officeDocument/2006/relationships/audio" Target="../media/media7.m4a"/><Relationship Id="rId19" Type="http://schemas.microsoft.com/office/2007/relationships/media" Target="../media/media12.m4a"/><Relationship Id="rId31" Type="http://schemas.openxmlformats.org/officeDocument/2006/relationships/image" Target="../media/image22.png"/><Relationship Id="rId44" Type="http://schemas.openxmlformats.org/officeDocument/2006/relationships/image" Target="../media/image34.png"/><Relationship Id="rId52" Type="http://schemas.openxmlformats.org/officeDocument/2006/relationships/image" Target="../media/image42.png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audio" Target="../media/media9.m4a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26.png"/><Relationship Id="rId43" Type="http://schemas.openxmlformats.org/officeDocument/2006/relationships/image" Target="../media/image33.png"/><Relationship Id="rId48" Type="http://schemas.openxmlformats.org/officeDocument/2006/relationships/image" Target="../media/image38.png"/><Relationship Id="rId8" Type="http://schemas.openxmlformats.org/officeDocument/2006/relationships/audio" Target="../media/media6.m4a"/><Relationship Id="rId51" Type="http://schemas.openxmlformats.org/officeDocument/2006/relationships/image" Target="../media/image41.png"/><Relationship Id="rId3" Type="http://schemas.microsoft.com/office/2007/relationships/media" Target="../media/media4.m4a"/><Relationship Id="rId12" Type="http://schemas.openxmlformats.org/officeDocument/2006/relationships/audio" Target="../media/media8.m4a"/><Relationship Id="rId17" Type="http://schemas.microsoft.com/office/2007/relationships/media" Target="../media/media11.m4a"/><Relationship Id="rId25" Type="http://schemas.openxmlformats.org/officeDocument/2006/relationships/image" Target="../media/image16.png"/><Relationship Id="rId33" Type="http://schemas.openxmlformats.org/officeDocument/2006/relationships/image" Target="../media/image24.png"/><Relationship Id="rId38" Type="http://schemas.openxmlformats.org/officeDocument/2006/relationships/image" Target="../media/image29.png"/><Relationship Id="rId46" Type="http://schemas.openxmlformats.org/officeDocument/2006/relationships/image" Target="../media/image36.png"/><Relationship Id="rId20" Type="http://schemas.openxmlformats.org/officeDocument/2006/relationships/audio" Target="../media/media12.m4a"/><Relationship Id="rId41" Type="http://schemas.openxmlformats.org/officeDocument/2006/relationships/image" Target="../media/image11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5" Type="http://schemas.microsoft.com/office/2007/relationships/media" Target="../media/media10.m4a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36" Type="http://schemas.openxmlformats.org/officeDocument/2006/relationships/image" Target="../media/image27.png"/><Relationship Id="rId4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19.m4a"/><Relationship Id="rId18" Type="http://schemas.openxmlformats.org/officeDocument/2006/relationships/audio" Target="../media/media21.m4a"/><Relationship Id="rId26" Type="http://schemas.openxmlformats.org/officeDocument/2006/relationships/audio" Target="../media/media25.m4a"/><Relationship Id="rId21" Type="http://schemas.microsoft.com/office/2007/relationships/media" Target="../media/media23.m4a"/><Relationship Id="rId34" Type="http://schemas.openxmlformats.org/officeDocument/2006/relationships/audio" Target="../media/media29.m4a"/><Relationship Id="rId7" Type="http://schemas.microsoft.com/office/2007/relationships/media" Target="../media/media16.m4a"/><Relationship Id="rId12" Type="http://schemas.openxmlformats.org/officeDocument/2006/relationships/audio" Target="../media/media18.m4a"/><Relationship Id="rId17" Type="http://schemas.microsoft.com/office/2007/relationships/media" Target="../media/media21.m4a"/><Relationship Id="rId25" Type="http://schemas.microsoft.com/office/2007/relationships/media" Target="../media/media25.m4a"/><Relationship Id="rId33" Type="http://schemas.microsoft.com/office/2007/relationships/media" Target="../media/media29.m4a"/><Relationship Id="rId2" Type="http://schemas.openxmlformats.org/officeDocument/2006/relationships/audio" Target="../media/media13.m4a"/><Relationship Id="rId16" Type="http://schemas.openxmlformats.org/officeDocument/2006/relationships/audio" Target="../media/media20.m4a"/><Relationship Id="rId20" Type="http://schemas.openxmlformats.org/officeDocument/2006/relationships/audio" Target="../media/media22.m4a"/><Relationship Id="rId29" Type="http://schemas.microsoft.com/office/2007/relationships/media" Target="../media/media27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microsoft.com/office/2007/relationships/media" Target="../media/media18.m4a"/><Relationship Id="rId24" Type="http://schemas.openxmlformats.org/officeDocument/2006/relationships/audio" Target="../media/media24.m4a"/><Relationship Id="rId32" Type="http://schemas.openxmlformats.org/officeDocument/2006/relationships/audio" Target="../media/media28.m4a"/><Relationship Id="rId37" Type="http://schemas.openxmlformats.org/officeDocument/2006/relationships/image" Target="../media/image12.png"/><Relationship Id="rId5" Type="http://schemas.microsoft.com/office/2007/relationships/media" Target="../media/media15.m4a"/><Relationship Id="rId15" Type="http://schemas.microsoft.com/office/2007/relationships/media" Target="../media/media20.m4a"/><Relationship Id="rId23" Type="http://schemas.microsoft.com/office/2007/relationships/media" Target="../media/media24.m4a"/><Relationship Id="rId28" Type="http://schemas.openxmlformats.org/officeDocument/2006/relationships/audio" Target="../media/media26.m4a"/><Relationship Id="rId36" Type="http://schemas.openxmlformats.org/officeDocument/2006/relationships/image" Target="../media/image43.jpeg"/><Relationship Id="rId10" Type="http://schemas.openxmlformats.org/officeDocument/2006/relationships/audio" Target="../media/media17.m4a"/><Relationship Id="rId19" Type="http://schemas.microsoft.com/office/2007/relationships/media" Target="../media/media22.m4a"/><Relationship Id="rId31" Type="http://schemas.microsoft.com/office/2007/relationships/media" Target="../media/media28.m4a"/><Relationship Id="rId4" Type="http://schemas.openxmlformats.org/officeDocument/2006/relationships/audio" Target="../media/media14.m4a"/><Relationship Id="rId9" Type="http://schemas.microsoft.com/office/2007/relationships/media" Target="../media/media17.m4a"/><Relationship Id="rId14" Type="http://schemas.openxmlformats.org/officeDocument/2006/relationships/audio" Target="../media/media19.m4a"/><Relationship Id="rId22" Type="http://schemas.openxmlformats.org/officeDocument/2006/relationships/audio" Target="../media/media23.m4a"/><Relationship Id="rId27" Type="http://schemas.microsoft.com/office/2007/relationships/media" Target="../media/media26.m4a"/><Relationship Id="rId30" Type="http://schemas.openxmlformats.org/officeDocument/2006/relationships/audio" Target="../media/media27.m4a"/><Relationship Id="rId35" Type="http://schemas.openxmlformats.org/officeDocument/2006/relationships/slideLayout" Target="../slideLayouts/slideLayout18.xml"/><Relationship Id="rId8" Type="http://schemas.openxmlformats.org/officeDocument/2006/relationships/audio" Target="../media/media16.m4a"/><Relationship Id="rId3" Type="http://schemas.microsoft.com/office/2007/relationships/media" Target="../media/media14.m4a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36.m4a"/><Relationship Id="rId18" Type="http://schemas.openxmlformats.org/officeDocument/2006/relationships/audio" Target="../media/media38.m4a"/><Relationship Id="rId26" Type="http://schemas.openxmlformats.org/officeDocument/2006/relationships/audio" Target="../media/media42.m4a"/><Relationship Id="rId39" Type="http://schemas.microsoft.com/office/2007/relationships/media" Target="../media/media49.m4a"/><Relationship Id="rId21" Type="http://schemas.microsoft.com/office/2007/relationships/media" Target="../media/media40.m4a"/><Relationship Id="rId34" Type="http://schemas.openxmlformats.org/officeDocument/2006/relationships/audio" Target="../media/media46.m4a"/><Relationship Id="rId42" Type="http://schemas.openxmlformats.org/officeDocument/2006/relationships/audio" Target="../media/media50.m4a"/><Relationship Id="rId47" Type="http://schemas.microsoft.com/office/2007/relationships/media" Target="../media/media53.m4a"/><Relationship Id="rId50" Type="http://schemas.openxmlformats.org/officeDocument/2006/relationships/audio" Target="../media/media54.m4a"/><Relationship Id="rId55" Type="http://schemas.microsoft.com/office/2007/relationships/media" Target="../media/media57.m4a"/><Relationship Id="rId63" Type="http://schemas.openxmlformats.org/officeDocument/2006/relationships/image" Target="../media/image12.png"/><Relationship Id="rId7" Type="http://schemas.microsoft.com/office/2007/relationships/media" Target="../media/media33.m4a"/><Relationship Id="rId2" Type="http://schemas.openxmlformats.org/officeDocument/2006/relationships/audio" Target="../media/media30.m4a"/><Relationship Id="rId16" Type="http://schemas.openxmlformats.org/officeDocument/2006/relationships/audio" Target="../media/media37.m4a"/><Relationship Id="rId29" Type="http://schemas.microsoft.com/office/2007/relationships/media" Target="../media/media44.m4a"/><Relationship Id="rId11" Type="http://schemas.microsoft.com/office/2007/relationships/media" Target="../media/media35.m4a"/><Relationship Id="rId24" Type="http://schemas.openxmlformats.org/officeDocument/2006/relationships/audio" Target="../media/media41.m4a"/><Relationship Id="rId32" Type="http://schemas.openxmlformats.org/officeDocument/2006/relationships/audio" Target="../media/media45.m4a"/><Relationship Id="rId37" Type="http://schemas.microsoft.com/office/2007/relationships/media" Target="../media/media48.m4a"/><Relationship Id="rId40" Type="http://schemas.openxmlformats.org/officeDocument/2006/relationships/audio" Target="../media/media49.m4a"/><Relationship Id="rId45" Type="http://schemas.microsoft.com/office/2007/relationships/media" Target="../media/media52.m4a"/><Relationship Id="rId53" Type="http://schemas.microsoft.com/office/2007/relationships/media" Target="../media/media56.m4a"/><Relationship Id="rId58" Type="http://schemas.openxmlformats.org/officeDocument/2006/relationships/audio" Target="../media/media58.m4a"/><Relationship Id="rId5" Type="http://schemas.microsoft.com/office/2007/relationships/media" Target="../media/media32.m4a"/><Relationship Id="rId61" Type="http://schemas.openxmlformats.org/officeDocument/2006/relationships/slideLayout" Target="../slideLayouts/slideLayout18.xml"/><Relationship Id="rId19" Type="http://schemas.microsoft.com/office/2007/relationships/media" Target="../media/media39.m4a"/><Relationship Id="rId14" Type="http://schemas.openxmlformats.org/officeDocument/2006/relationships/audio" Target="../media/media36.m4a"/><Relationship Id="rId22" Type="http://schemas.openxmlformats.org/officeDocument/2006/relationships/audio" Target="../media/media40.m4a"/><Relationship Id="rId27" Type="http://schemas.microsoft.com/office/2007/relationships/media" Target="../media/media43.m4a"/><Relationship Id="rId30" Type="http://schemas.openxmlformats.org/officeDocument/2006/relationships/audio" Target="../media/media44.m4a"/><Relationship Id="rId35" Type="http://schemas.microsoft.com/office/2007/relationships/media" Target="../media/media47.m4a"/><Relationship Id="rId43" Type="http://schemas.microsoft.com/office/2007/relationships/media" Target="../media/media51.m4a"/><Relationship Id="rId48" Type="http://schemas.openxmlformats.org/officeDocument/2006/relationships/audio" Target="../media/media53.m4a"/><Relationship Id="rId56" Type="http://schemas.openxmlformats.org/officeDocument/2006/relationships/audio" Target="../media/media57.m4a"/><Relationship Id="rId8" Type="http://schemas.openxmlformats.org/officeDocument/2006/relationships/audio" Target="../media/media33.m4a"/><Relationship Id="rId51" Type="http://schemas.microsoft.com/office/2007/relationships/media" Target="../media/media55.m4a"/><Relationship Id="rId3" Type="http://schemas.microsoft.com/office/2007/relationships/media" Target="../media/media31.m4a"/><Relationship Id="rId12" Type="http://schemas.openxmlformats.org/officeDocument/2006/relationships/audio" Target="../media/media35.m4a"/><Relationship Id="rId17" Type="http://schemas.microsoft.com/office/2007/relationships/media" Target="../media/media38.m4a"/><Relationship Id="rId25" Type="http://schemas.microsoft.com/office/2007/relationships/media" Target="../media/media42.m4a"/><Relationship Id="rId33" Type="http://schemas.microsoft.com/office/2007/relationships/media" Target="../media/media46.m4a"/><Relationship Id="rId38" Type="http://schemas.openxmlformats.org/officeDocument/2006/relationships/audio" Target="../media/media48.m4a"/><Relationship Id="rId46" Type="http://schemas.openxmlformats.org/officeDocument/2006/relationships/audio" Target="../media/media52.m4a"/><Relationship Id="rId59" Type="http://schemas.microsoft.com/office/2007/relationships/media" Target="../media/media59.m4a"/><Relationship Id="rId20" Type="http://schemas.openxmlformats.org/officeDocument/2006/relationships/audio" Target="../media/media39.m4a"/><Relationship Id="rId41" Type="http://schemas.microsoft.com/office/2007/relationships/media" Target="../media/media50.m4a"/><Relationship Id="rId54" Type="http://schemas.openxmlformats.org/officeDocument/2006/relationships/audio" Target="../media/media56.m4a"/><Relationship Id="rId62" Type="http://schemas.openxmlformats.org/officeDocument/2006/relationships/image" Target="../media/image44.png"/><Relationship Id="rId1" Type="http://schemas.microsoft.com/office/2007/relationships/media" Target="../media/media30.m4a"/><Relationship Id="rId6" Type="http://schemas.openxmlformats.org/officeDocument/2006/relationships/audio" Target="../media/media32.m4a"/><Relationship Id="rId15" Type="http://schemas.microsoft.com/office/2007/relationships/media" Target="../media/media37.m4a"/><Relationship Id="rId23" Type="http://schemas.microsoft.com/office/2007/relationships/media" Target="../media/media41.m4a"/><Relationship Id="rId28" Type="http://schemas.openxmlformats.org/officeDocument/2006/relationships/audio" Target="../media/media43.m4a"/><Relationship Id="rId36" Type="http://schemas.openxmlformats.org/officeDocument/2006/relationships/audio" Target="../media/media47.m4a"/><Relationship Id="rId49" Type="http://schemas.microsoft.com/office/2007/relationships/media" Target="../media/media54.m4a"/><Relationship Id="rId57" Type="http://schemas.microsoft.com/office/2007/relationships/media" Target="../media/media58.m4a"/><Relationship Id="rId10" Type="http://schemas.openxmlformats.org/officeDocument/2006/relationships/audio" Target="../media/media34.m4a"/><Relationship Id="rId31" Type="http://schemas.microsoft.com/office/2007/relationships/media" Target="../media/media45.m4a"/><Relationship Id="rId44" Type="http://schemas.openxmlformats.org/officeDocument/2006/relationships/audio" Target="../media/media51.m4a"/><Relationship Id="rId52" Type="http://schemas.openxmlformats.org/officeDocument/2006/relationships/audio" Target="../media/media55.m4a"/><Relationship Id="rId60" Type="http://schemas.openxmlformats.org/officeDocument/2006/relationships/audio" Target="../media/media59.m4a"/><Relationship Id="rId4" Type="http://schemas.openxmlformats.org/officeDocument/2006/relationships/audio" Target="../media/media31.m4a"/><Relationship Id="rId9" Type="http://schemas.microsoft.com/office/2007/relationships/media" Target="../media/media3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9049881" y="138197"/>
            <a:ext cx="1248884" cy="6564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9165118" y="334868"/>
            <a:ext cx="1051570" cy="6194657"/>
          </a:xfrm>
          <a:prstGeom prst="rect">
            <a:avLst/>
          </a:prstGeom>
        </p:spPr>
        <p:txBody>
          <a:bodyPr vert="vert270" wrap="square" lIns="0" tIns="8349" rIns="0" bIns="0" rtlCol="0">
            <a:spAutoFit/>
          </a:bodyPr>
          <a:lstStyle/>
          <a:p>
            <a:pPr marL="802584" marR="4453" indent="-792010">
              <a:lnSpc>
                <a:spcPts val="4120"/>
              </a:lnSpc>
              <a:spcBef>
                <a:spcPts val="66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aid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18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3200" spc="96" dirty="0">
                <a:solidFill>
                  <a:srgbClr val="FFFFFF"/>
                </a:solidFill>
                <a:latin typeface="Arial"/>
                <a:cs typeface="Arial"/>
              </a:rPr>
              <a:t>Everyday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84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elsh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a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4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ima</a:t>
            </a:r>
            <a:r>
              <a:rPr sz="3200" spc="136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79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4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ool</a:t>
            </a:r>
            <a:r>
              <a:rPr sz="3200" spc="9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26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4" dirty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67959" y="142756"/>
            <a:ext cx="7192783" cy="5725990"/>
            <a:chOff x="456921" y="152400"/>
            <a:chExt cx="8411560" cy="6314494"/>
          </a:xfrm>
        </p:grpSpPr>
        <p:grpSp>
          <p:nvGrpSpPr>
            <p:cNvPr id="25" name="Group 24"/>
            <p:cNvGrpSpPr/>
            <p:nvPr/>
          </p:nvGrpSpPr>
          <p:grpSpPr>
            <a:xfrm>
              <a:off x="456921" y="152400"/>
              <a:ext cx="6951196" cy="6314494"/>
              <a:chOff x="582831" y="-28575"/>
              <a:chExt cx="6951196" cy="6314494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582831" y="-28575"/>
                <a:ext cx="6951196" cy="631449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" name="object 3"/>
              <p:cNvSpPr/>
              <p:nvPr/>
            </p:nvSpPr>
            <p:spPr>
              <a:xfrm>
                <a:off x="817265" y="4089820"/>
                <a:ext cx="5387898" cy="185334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792436" y="4984818"/>
                <a:ext cx="1196956" cy="77470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1187466" y="3983073"/>
                <a:ext cx="5761765" cy="101822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1132"/>
                <a:r>
                  <a:rPr sz="6000" spc="1608" dirty="0">
                    <a:solidFill>
                      <a:srgbClr val="FFFFFF"/>
                    </a:solidFill>
                    <a:latin typeface="Arial"/>
                    <a:cs typeface="Arial"/>
                  </a:rPr>
                  <a:t>Cymraeg</a:t>
                </a:r>
                <a:endParaRPr sz="6000" dirty="0">
                  <a:latin typeface="Arial"/>
                  <a:cs typeface="Arial"/>
                </a:endParaRPr>
              </a:p>
            </p:txBody>
          </p:sp>
          <p:sp>
            <p:nvSpPr>
              <p:cNvPr id="10" name="object 10"/>
              <p:cNvSpPr txBox="1"/>
              <p:nvPr/>
            </p:nvSpPr>
            <p:spPr>
              <a:xfrm>
                <a:off x="1406466" y="4912645"/>
                <a:ext cx="5696277" cy="7467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530975">
                  <a:tabLst>
                    <a:tab pos="1277902" algn="l"/>
                    <a:tab pos="2063233" algn="l"/>
                  </a:tabLst>
                </a:pPr>
                <a:r>
                  <a:rPr sz="4400" i="1" spc="61" dirty="0" err="1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ar</a:t>
                </a:r>
                <a:r>
                  <a:rPr sz="4400" i="1" spc="61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	</a:t>
                </a:r>
                <a:r>
                  <a:rPr sz="4400" i="1" spc="96" dirty="0" err="1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dy</a:t>
                </a:r>
                <a:r>
                  <a:rPr sz="4400" i="1" spc="96" dirty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	</a:t>
                </a:r>
                <a:r>
                  <a:rPr sz="4400" i="1" spc="324" dirty="0" err="1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dafod</a:t>
                </a:r>
                <a:endParaRPr sz="44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644416" y="3210345"/>
              <a:ext cx="2224065" cy="2120900"/>
              <a:chOff x="10954702" y="-123825"/>
              <a:chExt cx="2224065" cy="2120900"/>
            </a:xfrm>
          </p:grpSpPr>
          <p:sp>
            <p:nvSpPr>
              <p:cNvPr id="13" name="object 13"/>
              <p:cNvSpPr/>
              <p:nvPr/>
            </p:nvSpPr>
            <p:spPr>
              <a:xfrm>
                <a:off x="11057867" y="-123825"/>
                <a:ext cx="2120900" cy="2120900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0954702" y="9525"/>
                <a:ext cx="1985828" cy="1879619"/>
                <a:chOff x="11813838" y="1452068"/>
                <a:chExt cx="1985828" cy="1879619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813838" y="1758783"/>
                  <a:ext cx="1475360" cy="1572904"/>
                </a:xfrm>
                <a:prstGeom prst="rect">
                  <a:avLst/>
                </a:prstGeom>
              </p:spPr>
            </p:pic>
            <p:sp>
              <p:nvSpPr>
                <p:cNvPr id="14" name="object 14"/>
                <p:cNvSpPr/>
                <p:nvPr/>
              </p:nvSpPr>
              <p:spPr>
                <a:xfrm>
                  <a:off x="11944635" y="1452068"/>
                  <a:ext cx="1855031" cy="1854200"/>
                </a:xfrm>
                <a:prstGeom prst="rect">
                  <a:avLst/>
                </a:prstGeom>
                <a:blipFill>
                  <a:blip r:embed="rId1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9" name="object 9"/>
            <p:cNvSpPr/>
            <p:nvPr/>
          </p:nvSpPr>
          <p:spPr>
            <a:xfrm>
              <a:off x="5270500" y="653022"/>
              <a:ext cx="355600" cy="6731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val 4"/>
          <p:cNvSpPr/>
          <p:nvPr/>
        </p:nvSpPr>
        <p:spPr>
          <a:xfrm>
            <a:off x="7270774" y="334869"/>
            <a:ext cx="1752510" cy="143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en-GB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Cynradd</a:t>
            </a: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94429" y="3261545"/>
            <a:ext cx="225979" cy="357930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r>
              <a:rPr lang="en-GB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7958" y="6410353"/>
            <a:ext cx="719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Addasiad</a:t>
            </a:r>
            <a:r>
              <a:rPr lang="en-GB" dirty="0">
                <a:solidFill>
                  <a:srgbClr val="00B0F0"/>
                </a:solidFill>
              </a:rPr>
              <a:t> o </a:t>
            </a:r>
            <a:r>
              <a:rPr lang="en-GB" dirty="0" err="1">
                <a:solidFill>
                  <a:srgbClr val="00B0F0"/>
                </a:solidFill>
              </a:rPr>
              <a:t>gynllun</a:t>
            </a:r>
            <a:r>
              <a:rPr lang="en-GB" dirty="0">
                <a:solidFill>
                  <a:srgbClr val="00B0F0"/>
                </a:solidFill>
              </a:rPr>
              <a:t> Catrin Phillips, </a:t>
            </a:r>
            <a:r>
              <a:rPr lang="en-GB" dirty="0" err="1">
                <a:solidFill>
                  <a:srgbClr val="00B0F0"/>
                </a:solidFill>
              </a:rPr>
              <a:t>Awdurdod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Addysg</a:t>
            </a:r>
            <a:r>
              <a:rPr lang="en-GB" dirty="0">
                <a:solidFill>
                  <a:srgbClr val="00B0F0"/>
                </a:solidFill>
              </a:rPr>
              <a:t> Sir </a:t>
            </a:r>
            <a:r>
              <a:rPr lang="en-GB" dirty="0" err="1">
                <a:solidFill>
                  <a:srgbClr val="00B0F0"/>
                </a:solidFill>
              </a:rPr>
              <a:t>Benfro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5521" y="5868747"/>
            <a:ext cx="637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Sesiwn</a:t>
            </a:r>
            <a:r>
              <a:rPr lang="en-GB" dirty="0"/>
              <a:t> </a:t>
            </a:r>
            <a:r>
              <a:rPr lang="en-GB" dirty="0" smtClean="0"/>
              <a:t>5 </a:t>
            </a:r>
            <a:r>
              <a:rPr lang="en-GB" dirty="0">
                <a:solidFill>
                  <a:srgbClr val="FF0000"/>
                </a:solidFill>
              </a:rPr>
              <a:t>/ Session </a:t>
            </a:r>
            <a:r>
              <a:rPr lang="en-GB" dirty="0"/>
              <a:t>5</a:t>
            </a:r>
            <a:r>
              <a:rPr lang="en-GB" dirty="0" smtClean="0"/>
              <a:t>: </a:t>
            </a:r>
            <a:r>
              <a:rPr lang="en-GB" dirty="0" err="1" smtClean="0"/>
              <a:t>Ble</a:t>
            </a:r>
            <a:r>
              <a:rPr lang="en-GB" dirty="0" smtClean="0"/>
              <a:t> </a:t>
            </a:r>
            <a:r>
              <a:rPr lang="en-GB" dirty="0" err="1" smtClean="0"/>
              <a:t>mae</a:t>
            </a:r>
            <a:r>
              <a:rPr lang="en-GB" dirty="0" smtClean="0"/>
              <a:t>…?</a:t>
            </a:r>
            <a:r>
              <a:rPr lang="en-GB" dirty="0" smtClean="0">
                <a:solidFill>
                  <a:srgbClr val="FF0000"/>
                </a:solidFill>
              </a:rPr>
              <a:t>/ Where is…?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15179" y="2734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7346" y="1288440"/>
            <a:ext cx="2476" cy="115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9760705" y="1288440"/>
            <a:ext cx="598" cy="11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9371752" y="356652"/>
            <a:ext cx="884359" cy="9456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9332101" y="117467"/>
            <a:ext cx="1358932" cy="13474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9406606" y="189502"/>
            <a:ext cx="1111910" cy="111017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6761750" y="267180"/>
            <a:ext cx="2707549" cy="95735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6843274" y="305771"/>
            <a:ext cx="2344607" cy="86506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6947463" y="840534"/>
            <a:ext cx="434455" cy="28790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6648786" y="175049"/>
            <a:ext cx="2625733" cy="8522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/>
          <p:nvPr/>
        </p:nvSpPr>
        <p:spPr>
          <a:xfrm>
            <a:off x="6859083" y="307642"/>
            <a:ext cx="1941085" cy="772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2539" spc="685">
                <a:solidFill>
                  <a:srgbClr val="FFFFFF"/>
                </a:solidFill>
                <a:latin typeface="Arial"/>
                <a:cs typeface="Arial"/>
              </a:rPr>
              <a:t>Cymraeg</a:t>
            </a:r>
            <a:endParaRPr sz="2539">
              <a:latin typeface="Arial"/>
              <a:cs typeface="Arial"/>
            </a:endParaRPr>
          </a:p>
          <a:p>
            <a:pPr marL="604609">
              <a:spcBef>
                <a:spcPts val="788"/>
              </a:spcBef>
            </a:pPr>
            <a:r>
              <a:rPr sz="1814" i="1" spc="23">
                <a:solidFill>
                  <a:srgbClr val="FFFFFF"/>
                </a:solidFill>
                <a:latin typeface="Times New Roman"/>
                <a:cs typeface="Times New Roman"/>
              </a:rPr>
              <a:t>ar  </a:t>
            </a:r>
            <a:r>
              <a:rPr sz="1814" i="1" spc="36">
                <a:solidFill>
                  <a:srgbClr val="FFFFFF"/>
                </a:solidFill>
                <a:latin typeface="Times New Roman"/>
                <a:cs typeface="Times New Roman"/>
              </a:rPr>
              <a:t>dy</a:t>
            </a:r>
            <a:r>
              <a:rPr sz="1814" i="1" spc="6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4" i="1" spc="131">
                <a:solidFill>
                  <a:srgbClr val="FFFFFF"/>
                </a:solidFill>
                <a:latin typeface="Times New Roman"/>
                <a:cs typeface="Times New Roman"/>
              </a:rPr>
              <a:t>dafod</a:t>
            </a:r>
            <a:endParaRPr sz="1814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48413" y="278548"/>
            <a:ext cx="518237" cy="9282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779" y="315362"/>
            <a:ext cx="3745633" cy="6698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516">
              <a:lnSpc>
                <a:spcPct val="100000"/>
              </a:lnSpc>
            </a:pPr>
            <a:r>
              <a:rPr lang="en-GB" sz="3200" cap="none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Gwers</a:t>
            </a:r>
            <a:r>
              <a:rPr lang="en-GB" sz="3200" cap="none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5   </a:t>
            </a:r>
            <a:r>
              <a:rPr lang="en-GB" sz="4353" cap="none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Ble</a:t>
            </a:r>
            <a:r>
              <a:rPr lang="en-GB" sz="4353" cap="none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lang="en-GB" sz="4353" cap="none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81369" y="3938599"/>
            <a:ext cx="375434" cy="390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2539" spc="41">
                <a:latin typeface="Comic Sans MS" panose="030F0702030302020204" pitchFamily="66" charset="0"/>
                <a:cs typeface="Arial"/>
              </a:rPr>
              <a:t>yn</a:t>
            </a:r>
            <a:endParaRPr sz="2539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84081" y="1324383"/>
            <a:ext cx="3213068" cy="1013441"/>
          </a:xfrm>
          <a:custGeom>
            <a:avLst/>
            <a:gdLst/>
            <a:ahLst/>
            <a:cxnLst/>
            <a:rect l="l" t="t" r="r" b="b"/>
            <a:pathLst>
              <a:path w="3543300" h="1117600">
                <a:moveTo>
                  <a:pt x="0" y="1117600"/>
                </a:moveTo>
                <a:lnTo>
                  <a:pt x="3543300" y="1117600"/>
                </a:lnTo>
                <a:lnTo>
                  <a:pt x="3543300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2214983" y="1255285"/>
            <a:ext cx="3351264" cy="115163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 txBox="1"/>
          <p:nvPr/>
        </p:nvSpPr>
        <p:spPr>
          <a:xfrm>
            <a:off x="2393486" y="1347415"/>
            <a:ext cx="3187297" cy="875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64" spc="-63" err="1">
                <a:latin typeface="Comic Sans MS" panose="030F0702030302020204" pitchFamily="66" charset="0"/>
                <a:cs typeface="Arial"/>
              </a:rPr>
              <a:t>Ble</a:t>
            </a:r>
            <a:r>
              <a:rPr sz="3264" spc="-63">
                <a:latin typeface="Comic Sans MS" panose="030F0702030302020204" pitchFamily="66" charset="0"/>
                <a:cs typeface="Arial"/>
              </a:rPr>
              <a:t> </a:t>
            </a:r>
            <a:r>
              <a:rPr sz="3264" spc="-9" err="1">
                <a:latin typeface="Comic Sans MS" panose="030F0702030302020204" pitchFamily="66" charset="0"/>
                <a:cs typeface="Arial"/>
              </a:rPr>
              <a:t>mae</a:t>
            </a:r>
            <a:r>
              <a:rPr sz="3264" spc="-9">
                <a:latin typeface="Comic Sans MS" panose="030F0702030302020204" pitchFamily="66" charset="0"/>
                <a:cs typeface="Arial"/>
              </a:rPr>
              <a:t> </a:t>
            </a:r>
            <a:r>
              <a:rPr sz="3264" spc="-50" err="1">
                <a:latin typeface="Comic Sans MS" panose="030F0702030302020204" pitchFamily="66" charset="0"/>
                <a:cs typeface="Arial"/>
              </a:rPr>
              <a:t>Sinsir</a:t>
            </a:r>
            <a:r>
              <a:rPr sz="3264" spc="308">
                <a:latin typeface="Comic Sans MS" panose="030F0702030302020204" pitchFamily="66" charset="0"/>
                <a:cs typeface="Arial"/>
              </a:rPr>
              <a:t> </a:t>
            </a:r>
            <a:r>
              <a:rPr sz="3264" spc="-222">
                <a:latin typeface="Comic Sans MS" panose="030F0702030302020204" pitchFamily="66" charset="0"/>
                <a:cs typeface="Arial"/>
              </a:rPr>
              <a:t>?</a:t>
            </a:r>
            <a:endParaRPr sz="3264">
              <a:latin typeface="Comic Sans MS" panose="030F0702030302020204" pitchFamily="66" charset="0"/>
              <a:cs typeface="Arial"/>
            </a:endParaRPr>
          </a:p>
          <a:p>
            <a:pPr marL="1727" algn="ctr">
              <a:spcBef>
                <a:spcPts val="345"/>
              </a:spcBef>
            </a:pPr>
            <a:r>
              <a:rPr sz="2176" spc="54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Where </a:t>
            </a:r>
            <a:r>
              <a:rPr sz="2176" spc="-77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is</a:t>
            </a:r>
            <a:r>
              <a:rPr lang="en-GB" sz="2176" spc="-77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176" spc="54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Ginger</a:t>
            </a:r>
            <a:r>
              <a:rPr sz="2176" spc="159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176" spc="-150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?</a:t>
            </a:r>
            <a:endParaRPr sz="2176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13494" y="2478324"/>
            <a:ext cx="120262" cy="13830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1954758" y="2652934"/>
            <a:ext cx="100019" cy="885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1645659" y="2771562"/>
            <a:ext cx="1236582" cy="110339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3473840" y="2768142"/>
            <a:ext cx="966542" cy="103301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4255116" y="3379661"/>
            <a:ext cx="650413" cy="37543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5010593" y="2690109"/>
            <a:ext cx="1350283" cy="101689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5289496" y="4385676"/>
            <a:ext cx="1352300" cy="122073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4329272" y="257322"/>
            <a:ext cx="1439846" cy="104633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5381985" y="405376"/>
            <a:ext cx="92131" cy="16122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 txBox="1"/>
          <p:nvPr/>
        </p:nvSpPr>
        <p:spPr>
          <a:xfrm>
            <a:off x="3573917" y="3920461"/>
            <a:ext cx="1091752" cy="376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en-GB" sz="2448" err="1">
                <a:latin typeface="Comic Sans MS" panose="030F0702030302020204" pitchFamily="66" charset="0"/>
                <a:cs typeface="Comic Sans MS"/>
              </a:rPr>
              <a:t>wrth</a:t>
            </a:r>
            <a:endParaRPr sz="2448">
              <a:latin typeface="Comic Sans MS" panose="030F0702030302020204" pitchFamily="66" charset="0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24431" y="3938599"/>
            <a:ext cx="499488" cy="390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2539" spc="103">
                <a:latin typeface="Comic Sans MS" panose="030F0702030302020204" pitchFamily="66" charset="0"/>
                <a:cs typeface="Arial"/>
              </a:rPr>
              <a:t>ar</a:t>
            </a:r>
            <a:endParaRPr sz="2539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29096" y="6103585"/>
            <a:ext cx="879851" cy="390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2539" spc="113">
                <a:latin typeface="Comic Sans MS" panose="030F0702030302020204" pitchFamily="66" charset="0"/>
                <a:cs typeface="Arial"/>
              </a:rPr>
              <a:t>o</a:t>
            </a:r>
            <a:r>
              <a:rPr sz="2539" spc="-18">
                <a:latin typeface="Comic Sans MS" panose="030F0702030302020204" pitchFamily="66" charset="0"/>
                <a:cs typeface="Arial"/>
              </a:rPr>
              <a:t> </a:t>
            </a:r>
            <a:r>
              <a:rPr sz="2539" spc="63">
                <a:latin typeface="Comic Sans MS" panose="030F0702030302020204" pitchFamily="66" charset="0"/>
                <a:cs typeface="Arial"/>
              </a:rPr>
              <a:t>dan</a:t>
            </a:r>
            <a:endParaRPr sz="2539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12974" y="6103585"/>
            <a:ext cx="1123190" cy="390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2539" spc="113">
                <a:latin typeface="Comic Sans MS" panose="030F0702030302020204" pitchFamily="66" charset="0"/>
                <a:cs typeface="Arial"/>
              </a:rPr>
              <a:t>o</a:t>
            </a:r>
            <a:r>
              <a:rPr sz="2539" spc="-9">
                <a:latin typeface="Comic Sans MS" panose="030F0702030302020204" pitchFamily="66" charset="0"/>
                <a:cs typeface="Arial"/>
              </a:rPr>
              <a:t> </a:t>
            </a:r>
            <a:r>
              <a:rPr sz="2539" spc="27">
                <a:latin typeface="Comic Sans MS" panose="030F0702030302020204" pitchFamily="66" charset="0"/>
                <a:cs typeface="Arial"/>
              </a:rPr>
              <a:t>flaen</a:t>
            </a:r>
            <a:endParaRPr sz="2539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66511" y="6089717"/>
            <a:ext cx="1238446" cy="390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2539" spc="-23" err="1">
                <a:latin typeface="Comic Sans MS" panose="030F0702030302020204" pitchFamily="66" charset="0"/>
                <a:cs typeface="Arial"/>
              </a:rPr>
              <a:t>tu</a:t>
            </a:r>
            <a:r>
              <a:rPr sz="2539" spc="-18">
                <a:latin typeface="Comic Sans MS" panose="030F0702030302020204" pitchFamily="66" charset="0"/>
                <a:cs typeface="Arial"/>
              </a:rPr>
              <a:t> </a:t>
            </a:r>
            <a:r>
              <a:rPr sz="2539" spc="91" err="1">
                <a:latin typeface="Comic Sans MS" panose="030F0702030302020204" pitchFamily="66" charset="0"/>
                <a:cs typeface="Arial"/>
              </a:rPr>
              <a:t>ôl</a:t>
            </a:r>
            <a:r>
              <a:rPr lang="en-GB" sz="2539" spc="91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2539" spc="91" err="1">
                <a:solidFill>
                  <a:srgbClr val="00B050"/>
                </a:solidFill>
                <a:latin typeface="Comic Sans MS" panose="030F0702030302020204" pitchFamily="66" charset="0"/>
                <a:cs typeface="Arial"/>
              </a:rPr>
              <a:t>i’r</a:t>
            </a:r>
            <a:endParaRPr sz="2539">
              <a:solidFill>
                <a:srgbClr val="00B050"/>
              </a:solidFill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12484" y="4775701"/>
            <a:ext cx="1553270" cy="122360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/>
          <p:nvPr/>
        </p:nvSpPr>
        <p:spPr>
          <a:xfrm>
            <a:off x="1983078" y="5057992"/>
            <a:ext cx="96461" cy="10513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37"/>
          <p:cNvSpPr/>
          <p:nvPr/>
        </p:nvSpPr>
        <p:spPr>
          <a:xfrm>
            <a:off x="2018282" y="5187480"/>
            <a:ext cx="77413" cy="7240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/>
          <p:nvPr/>
        </p:nvSpPr>
        <p:spPr>
          <a:xfrm>
            <a:off x="1834942" y="5327830"/>
            <a:ext cx="806146" cy="47447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object 39"/>
          <p:cNvSpPr/>
          <p:nvPr/>
        </p:nvSpPr>
        <p:spPr>
          <a:xfrm>
            <a:off x="1988650" y="5281765"/>
            <a:ext cx="60859" cy="6449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object 40"/>
          <p:cNvSpPr/>
          <p:nvPr/>
        </p:nvSpPr>
        <p:spPr>
          <a:xfrm>
            <a:off x="3246769" y="4890659"/>
            <a:ext cx="1271487" cy="90333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object 41"/>
          <p:cNvSpPr/>
          <p:nvPr/>
        </p:nvSpPr>
        <p:spPr>
          <a:xfrm>
            <a:off x="3542255" y="4866934"/>
            <a:ext cx="993908" cy="112388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/>
          <p:nvPr/>
        </p:nvSpPr>
        <p:spPr>
          <a:xfrm>
            <a:off x="4898298" y="5092540"/>
            <a:ext cx="1274424" cy="90302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object 43"/>
          <p:cNvSpPr txBox="1"/>
          <p:nvPr/>
        </p:nvSpPr>
        <p:spPr>
          <a:xfrm>
            <a:off x="6776217" y="2774514"/>
            <a:ext cx="1808402" cy="3572027"/>
          </a:xfrm>
          <a:prstGeom prst="rect">
            <a:avLst/>
          </a:prstGeom>
          <a:solidFill>
            <a:srgbClr val="5E30EB"/>
          </a:solidFill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lang="en-GB" sz="2358" spc="109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358" spc="109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y</a:t>
            </a:r>
            <a:r>
              <a:rPr sz="2358" spc="-14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358" spc="14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ddesg</a:t>
            </a:r>
            <a:endParaRPr sz="2358">
              <a:latin typeface="Comic Sans MS" panose="030F0702030302020204" pitchFamily="66" charset="0"/>
              <a:cs typeface="Arial"/>
            </a:endParaRPr>
          </a:p>
          <a:p>
            <a:pPr>
              <a:spcBef>
                <a:spcPts val="304"/>
              </a:spcBef>
            </a:pPr>
            <a:r>
              <a:rPr lang="en-GB" sz="2358" spc="109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358" spc="109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y</a:t>
            </a:r>
            <a:r>
              <a:rPr sz="2358" spc="-5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358" spc="5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drws</a:t>
            </a:r>
            <a:endParaRPr sz="2358">
              <a:latin typeface="Comic Sans MS" panose="030F0702030302020204" pitchFamily="66" charset="0"/>
              <a:cs typeface="Arial"/>
            </a:endParaRPr>
          </a:p>
          <a:p>
            <a:pPr marR="71401">
              <a:lnSpc>
                <a:spcPct val="110100"/>
              </a:lnSpc>
            </a:pPr>
            <a:r>
              <a:rPr lang="en-GB" sz="2358" spc="109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358" spc="109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y</a:t>
            </a:r>
            <a:r>
              <a:rPr sz="2358" spc="14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358" spc="82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cwpwrdd</a:t>
            </a:r>
            <a:endParaRPr lang="en-GB" sz="2358" spc="82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  <a:p>
            <a:pPr marR="71401">
              <a:lnSpc>
                <a:spcPct val="110100"/>
              </a:lnSpc>
            </a:pPr>
            <a:r>
              <a:rPr lang="en-GB" sz="2358" spc="82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y </a:t>
            </a:r>
            <a:r>
              <a:rPr lang="en-GB" sz="2358" spc="82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gadair</a:t>
            </a:r>
            <a:r>
              <a:rPr sz="2358" spc="82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 </a:t>
            </a:r>
            <a:r>
              <a:rPr lang="en-GB" sz="2358" spc="82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                              </a:t>
            </a:r>
            <a:endParaRPr sz="2358">
              <a:latin typeface="Comic Sans MS" panose="030F0702030302020204" pitchFamily="66" charset="0"/>
              <a:cs typeface="Arial"/>
            </a:endParaRPr>
          </a:p>
          <a:p>
            <a:pPr marR="479656">
              <a:lnSpc>
                <a:spcPct val="110100"/>
              </a:lnSpc>
            </a:pPr>
            <a:r>
              <a:rPr lang="en-GB" sz="2358" spc="109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358" spc="109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y </a:t>
            </a:r>
            <a:r>
              <a:rPr sz="2358" spc="-23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bocs</a:t>
            </a:r>
            <a:r>
              <a:rPr sz="2358" spc="-23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lang="en-GB" sz="2358" spc="-23">
              <a:solidFill>
                <a:srgbClr val="FFFFFF"/>
              </a:solidFill>
              <a:latin typeface="Comic Sans MS" panose="030F0702030302020204" pitchFamily="66" charset="0"/>
              <a:cs typeface="Arial"/>
            </a:endParaRPr>
          </a:p>
          <a:p>
            <a:pPr marR="479656">
              <a:lnSpc>
                <a:spcPct val="110100"/>
              </a:lnSpc>
            </a:pPr>
            <a:r>
              <a:rPr sz="2358" spc="-23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358" spc="109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y</a:t>
            </a:r>
            <a:r>
              <a:rPr lang="en-GB" sz="2358" spc="109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l</a:t>
            </a:r>
            <a:r>
              <a:rPr sz="2358" spc="100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lawr</a:t>
            </a:r>
            <a:r>
              <a:rPr sz="2358" spc="10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 </a:t>
            </a:r>
            <a:r>
              <a:rPr lang="en-GB" sz="2358" spc="100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   </a:t>
            </a:r>
            <a:r>
              <a:rPr lang="en-GB" sz="2358" spc="109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      </a:t>
            </a:r>
          </a:p>
          <a:p>
            <a:pPr marR="479656">
              <a:lnSpc>
                <a:spcPct val="110100"/>
              </a:lnSpc>
            </a:pPr>
            <a:r>
              <a:rPr lang="en-GB" sz="2358" spc="109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y </a:t>
            </a:r>
            <a:r>
              <a:rPr lang="en-GB" sz="2358" spc="109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bwrdd</a:t>
            </a:r>
            <a:r>
              <a:rPr sz="2358" spc="95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 </a:t>
            </a:r>
            <a:r>
              <a:rPr lang="en-GB" sz="2358" spc="95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   </a:t>
            </a:r>
            <a:r>
              <a:rPr lang="en-GB" sz="2358" spc="109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   </a:t>
            </a:r>
            <a:r>
              <a:rPr lang="en-GB" sz="2358" spc="14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 </a:t>
            </a:r>
          </a:p>
          <a:p>
            <a:pPr marR="479656">
              <a:lnSpc>
                <a:spcPct val="110100"/>
              </a:lnSpc>
            </a:pPr>
            <a:r>
              <a:rPr lang="en-GB" sz="2358" spc="14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y </a:t>
            </a:r>
            <a:r>
              <a:rPr lang="en-GB" sz="2358" spc="14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silff</a:t>
            </a:r>
            <a:endParaRPr sz="2358">
              <a:latin typeface="Comic Sans MS" panose="030F0702030302020204" pitchFamily="66" charset="0"/>
              <a:cs typeface="Arial"/>
            </a:endParaRPr>
          </a:p>
          <a:p>
            <a:pPr>
              <a:spcBef>
                <a:spcPts val="303"/>
              </a:spcBef>
            </a:pPr>
            <a:r>
              <a:rPr lang="en-GB" sz="2358" spc="109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358" spc="109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y</a:t>
            </a:r>
            <a:r>
              <a:rPr sz="2358" spc="-5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2358" spc="27" err="1">
                <a:solidFill>
                  <a:srgbClr val="FFFFFF"/>
                </a:solidFill>
                <a:latin typeface="Comic Sans MS" panose="030F0702030302020204" pitchFamily="66" charset="0"/>
                <a:cs typeface="Arial"/>
              </a:rPr>
              <a:t>stordy</a:t>
            </a:r>
            <a:endParaRPr sz="2358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759512" y="2697230"/>
            <a:ext cx="1859536" cy="3651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665070">
              <a:lnSpc>
                <a:spcPct val="131900"/>
              </a:lnSpc>
            </a:pPr>
            <a:r>
              <a:rPr sz="1995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the </a:t>
            </a:r>
            <a:r>
              <a:rPr sz="1995" spc="-36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desk  </a:t>
            </a:r>
            <a:r>
              <a:rPr sz="1995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the</a:t>
            </a:r>
            <a:r>
              <a:rPr sz="1995" spc="-9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1995" spc="91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door</a:t>
            </a:r>
            <a:endParaRPr sz="1995">
              <a:latin typeface="Comic Sans MS" panose="030F0702030302020204" pitchFamily="66" charset="0"/>
              <a:cs typeface="Arial"/>
            </a:endParaRPr>
          </a:p>
          <a:p>
            <a:pPr marL="11516" marR="54127">
              <a:lnSpc>
                <a:spcPct val="131900"/>
              </a:lnSpc>
            </a:pPr>
            <a:r>
              <a:rPr sz="1995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the </a:t>
            </a:r>
            <a:r>
              <a:rPr sz="1995" spc="54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cupboard  </a:t>
            </a:r>
            <a:r>
              <a:rPr sz="1995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the</a:t>
            </a:r>
            <a:r>
              <a:rPr sz="1995" spc="-14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1995" spc="41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chair</a:t>
            </a:r>
            <a:endParaRPr sz="1995">
              <a:latin typeface="Comic Sans MS" panose="030F0702030302020204" pitchFamily="66" charset="0"/>
              <a:cs typeface="Arial"/>
            </a:endParaRPr>
          </a:p>
          <a:p>
            <a:pPr marL="11516" marR="635127">
              <a:lnSpc>
                <a:spcPct val="131900"/>
              </a:lnSpc>
            </a:pPr>
            <a:r>
              <a:rPr sz="1995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the </a:t>
            </a:r>
            <a:r>
              <a:rPr sz="1995" spc="86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box  </a:t>
            </a:r>
            <a:r>
              <a:rPr sz="1995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the </a:t>
            </a:r>
            <a:r>
              <a:rPr sz="1995" spc="68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floor  </a:t>
            </a:r>
            <a:r>
              <a:rPr sz="1995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the</a:t>
            </a:r>
            <a:r>
              <a:rPr sz="1995" spc="-18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1995" spc="50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table  </a:t>
            </a:r>
            <a:r>
              <a:rPr sz="1995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the</a:t>
            </a:r>
            <a:r>
              <a:rPr sz="1995" spc="-14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1995" spc="-27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shelf</a:t>
            </a:r>
            <a:endParaRPr sz="1995">
              <a:latin typeface="Comic Sans MS" panose="030F0702030302020204" pitchFamily="66" charset="0"/>
              <a:cs typeface="Arial"/>
            </a:endParaRPr>
          </a:p>
          <a:p>
            <a:pPr marL="11516">
              <a:spcBef>
                <a:spcPts val="834"/>
              </a:spcBef>
            </a:pPr>
            <a:r>
              <a:rPr sz="1995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the</a:t>
            </a:r>
            <a:r>
              <a:rPr sz="1995" spc="-18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1995" spc="14">
                <a:solidFill>
                  <a:srgbClr val="606060"/>
                </a:solidFill>
                <a:latin typeface="Comic Sans MS" panose="030F0702030302020204" pitchFamily="66" charset="0"/>
                <a:cs typeface="Arial"/>
              </a:rPr>
              <a:t>storeroom</a:t>
            </a:r>
            <a:endParaRPr sz="1995"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21532" y="1439546"/>
            <a:ext cx="3408846" cy="1197703"/>
          </a:xfrm>
          <a:custGeom>
            <a:avLst/>
            <a:gdLst/>
            <a:ahLst/>
            <a:cxnLst/>
            <a:rect l="l" t="t" r="r" b="b"/>
            <a:pathLst>
              <a:path w="3759200" h="1320800">
                <a:moveTo>
                  <a:pt x="0" y="1320800"/>
                </a:moveTo>
                <a:lnTo>
                  <a:pt x="3759200" y="1320800"/>
                </a:lnTo>
                <a:lnTo>
                  <a:pt x="3759200" y="0"/>
                </a:lnTo>
                <a:lnTo>
                  <a:pt x="0" y="0"/>
                </a:lnTo>
                <a:lnTo>
                  <a:pt x="0" y="132080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object 46"/>
          <p:cNvSpPr/>
          <p:nvPr/>
        </p:nvSpPr>
        <p:spPr>
          <a:xfrm>
            <a:off x="6752433" y="1370448"/>
            <a:ext cx="3547043" cy="133589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" name="object 47"/>
          <p:cNvSpPr/>
          <p:nvPr/>
        </p:nvSpPr>
        <p:spPr>
          <a:xfrm>
            <a:off x="7090473" y="2136671"/>
            <a:ext cx="370107" cy="42102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" name="object 48"/>
          <p:cNvSpPr/>
          <p:nvPr/>
        </p:nvSpPr>
        <p:spPr>
          <a:xfrm>
            <a:off x="8435577" y="2136783"/>
            <a:ext cx="369845" cy="42417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" name="object 49"/>
          <p:cNvSpPr txBox="1"/>
          <p:nvPr/>
        </p:nvSpPr>
        <p:spPr>
          <a:xfrm>
            <a:off x="7105009" y="1462579"/>
            <a:ext cx="3124764" cy="102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1977" algn="ctr"/>
            <a:r>
              <a:rPr sz="2176" spc="9" err="1">
                <a:latin typeface="Comic Sans MS" panose="030F0702030302020204" pitchFamily="66" charset="0"/>
                <a:cs typeface="Arial"/>
              </a:rPr>
              <a:t>Ydy</a:t>
            </a:r>
            <a:r>
              <a:rPr sz="2176" spc="9">
                <a:latin typeface="Comic Sans MS" panose="030F0702030302020204" pitchFamily="66" charset="0"/>
                <a:cs typeface="Arial"/>
              </a:rPr>
              <a:t> </a:t>
            </a:r>
            <a:r>
              <a:rPr sz="2176" spc="-36" err="1">
                <a:latin typeface="Comic Sans MS" panose="030F0702030302020204" pitchFamily="66" charset="0"/>
                <a:cs typeface="Arial"/>
              </a:rPr>
              <a:t>Sinsir</a:t>
            </a:r>
            <a:r>
              <a:rPr lang="en-GB" sz="2176" spc="-36">
                <a:latin typeface="Comic Sans MS" panose="030F0702030302020204" pitchFamily="66" charset="0"/>
                <a:cs typeface="Arial"/>
              </a:rPr>
              <a:t> </a:t>
            </a:r>
            <a:r>
              <a:rPr lang="en-GB" sz="2176" u="sng" spc="-36" err="1">
                <a:latin typeface="Comic Sans MS" panose="030F0702030302020204" pitchFamily="66" charset="0"/>
                <a:cs typeface="Arial"/>
              </a:rPr>
              <a:t>yn</a:t>
            </a:r>
            <a:r>
              <a:rPr sz="2176" spc="-36">
                <a:latin typeface="Comic Sans MS" panose="030F0702030302020204" pitchFamily="66" charset="0"/>
                <a:cs typeface="Arial"/>
              </a:rPr>
              <a:t> </a:t>
            </a:r>
            <a:r>
              <a:rPr sz="2176" spc="91">
                <a:latin typeface="Comic Sans MS" panose="030F0702030302020204" pitchFamily="66" charset="0"/>
                <a:cs typeface="Arial"/>
              </a:rPr>
              <a:t>y</a:t>
            </a:r>
            <a:r>
              <a:rPr sz="2176" spc="249">
                <a:latin typeface="Comic Sans MS" panose="030F0702030302020204" pitchFamily="66" charset="0"/>
                <a:cs typeface="Arial"/>
              </a:rPr>
              <a:t> </a:t>
            </a:r>
            <a:r>
              <a:rPr sz="2176" spc="-45" err="1">
                <a:latin typeface="Comic Sans MS" panose="030F0702030302020204" pitchFamily="66" charset="0"/>
                <a:cs typeface="Arial"/>
              </a:rPr>
              <a:t>bocs</a:t>
            </a:r>
            <a:r>
              <a:rPr sz="2176" spc="-45">
                <a:latin typeface="Comic Sans MS" panose="030F0702030302020204" pitchFamily="66" charset="0"/>
                <a:cs typeface="Arial"/>
              </a:rPr>
              <a:t>?</a:t>
            </a:r>
            <a:endParaRPr sz="2176">
              <a:latin typeface="Comic Sans MS" panose="030F0702030302020204" pitchFamily="66" charset="0"/>
              <a:cs typeface="Arial"/>
            </a:endParaRPr>
          </a:p>
          <a:p>
            <a:pPr marR="71401" algn="ctr">
              <a:spcBef>
                <a:spcPts val="290"/>
              </a:spcBef>
            </a:pPr>
            <a:r>
              <a:rPr sz="1632" spc="-63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Is </a:t>
            </a:r>
            <a:r>
              <a:rPr sz="1632" spc="41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Ginger</a:t>
            </a:r>
            <a:r>
              <a:rPr lang="en-GB" sz="1632" spc="41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GB" sz="1632" u="sng" spc="41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in </a:t>
            </a:r>
            <a:r>
              <a:rPr sz="1632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the</a:t>
            </a:r>
            <a:r>
              <a:rPr sz="1632" spc="204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sz="1632" spc="18">
                <a:solidFill>
                  <a:srgbClr val="E32400"/>
                </a:solidFill>
                <a:latin typeface="Comic Sans MS" panose="030F0702030302020204" pitchFamily="66" charset="0"/>
                <a:cs typeface="Arial"/>
              </a:rPr>
              <a:t>box?</a:t>
            </a:r>
            <a:endParaRPr sz="1632">
              <a:latin typeface="Comic Sans MS" panose="030F0702030302020204" pitchFamily="66" charset="0"/>
              <a:cs typeface="Arial"/>
            </a:endParaRPr>
          </a:p>
          <a:p>
            <a:pPr marL="487718">
              <a:spcBef>
                <a:spcPts val="490"/>
              </a:spcBef>
              <a:tabLst>
                <a:tab pos="1823616" algn="l"/>
              </a:tabLst>
            </a:pPr>
            <a:r>
              <a:rPr sz="2176" spc="9" err="1">
                <a:latin typeface="Comic Sans MS" panose="030F0702030302020204" pitchFamily="66" charset="0"/>
                <a:cs typeface="Arial"/>
              </a:rPr>
              <a:t>Ydy</a:t>
            </a:r>
            <a:r>
              <a:rPr sz="2176" spc="9">
                <a:latin typeface="Comic Sans MS" panose="030F0702030302020204" pitchFamily="66" charset="0"/>
                <a:cs typeface="Arial"/>
              </a:rPr>
              <a:t>	</a:t>
            </a:r>
            <a:r>
              <a:rPr sz="2176" spc="109">
                <a:latin typeface="Comic Sans MS" panose="030F0702030302020204" pitchFamily="66" charset="0"/>
                <a:cs typeface="Arial"/>
              </a:rPr>
              <a:t>Na</a:t>
            </a:r>
            <a:r>
              <a:rPr lang="en-GB" sz="2176" spc="109">
                <a:latin typeface="Comic Sans MS" panose="030F0702030302020204" pitchFamily="66" charset="0"/>
                <a:cs typeface="Arial"/>
              </a:rPr>
              <a:t>c</a:t>
            </a:r>
            <a:r>
              <a:rPr sz="2176" spc="-18">
                <a:latin typeface="Comic Sans MS" panose="030F0702030302020204" pitchFamily="66" charset="0"/>
                <a:cs typeface="Arial"/>
              </a:rPr>
              <a:t> </a:t>
            </a:r>
            <a:r>
              <a:rPr sz="2176" spc="91" err="1">
                <a:latin typeface="Comic Sans MS" panose="030F0702030302020204" pitchFamily="66" charset="0"/>
                <a:cs typeface="Arial"/>
              </a:rPr>
              <a:t>ydy</a:t>
            </a:r>
            <a:endParaRPr sz="2176"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50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5563982" y="1366594"/>
            <a:ext cx="552786" cy="552786"/>
          </a:xfrm>
          <a:prstGeom prst="rect">
            <a:avLst/>
          </a:prstGeom>
        </p:spPr>
      </p:pic>
      <p:pic>
        <p:nvPicPr>
          <p:cNvPr id="51" name="y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2471610" y="3923489"/>
            <a:ext cx="552786" cy="552786"/>
          </a:xfrm>
          <a:prstGeom prst="rect">
            <a:avLst/>
          </a:prstGeom>
        </p:spPr>
      </p:pic>
      <p:pic>
        <p:nvPicPr>
          <p:cNvPr id="52" name="wrth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4352743" y="3874959"/>
            <a:ext cx="552786" cy="552786"/>
          </a:xfrm>
          <a:prstGeom prst="rect">
            <a:avLst/>
          </a:prstGeom>
        </p:spPr>
      </p:pic>
      <p:pic>
        <p:nvPicPr>
          <p:cNvPr id="53" name="a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5994017" y="3913918"/>
            <a:ext cx="552786" cy="552786"/>
          </a:xfrm>
          <a:prstGeom prst="rect">
            <a:avLst/>
          </a:prstGeom>
        </p:spPr>
      </p:pic>
      <p:pic>
        <p:nvPicPr>
          <p:cNvPr id="54" name="o da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2693983" y="6089717"/>
            <a:ext cx="552786" cy="552786"/>
          </a:xfrm>
          <a:prstGeom prst="rect">
            <a:avLst/>
          </a:prstGeom>
        </p:spPr>
      </p:pic>
      <p:pic>
        <p:nvPicPr>
          <p:cNvPr id="55" name="o flaen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4540478" y="6022556"/>
            <a:ext cx="552786" cy="552786"/>
          </a:xfrm>
          <a:prstGeom prst="rect">
            <a:avLst/>
          </a:prstGeom>
        </p:spPr>
      </p:pic>
      <p:pic>
        <p:nvPicPr>
          <p:cNvPr id="56" name="tu ol i'r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6279796" y="6074617"/>
            <a:ext cx="552786" cy="552786"/>
          </a:xfrm>
          <a:prstGeom prst="rect">
            <a:avLst/>
          </a:prstGeom>
        </p:spPr>
      </p:pic>
      <p:pic>
        <p:nvPicPr>
          <p:cNvPr id="57" name="Q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9864859" y="1727753"/>
            <a:ext cx="552786" cy="552786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8115524" y="2852261"/>
            <a:ext cx="609600" cy="609600"/>
          </a:xfrm>
          <a:prstGeom prst="rect">
            <a:avLst/>
          </a:prstGeom>
        </p:spPr>
      </p:pic>
      <p:pic>
        <p:nvPicPr>
          <p:cNvPr id="61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3"/>
          <a:stretch>
            <a:fillRect/>
          </a:stretch>
        </p:blipFill>
        <p:spPr>
          <a:xfrm>
            <a:off x="631150" y="1033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6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7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7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4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0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70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6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1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19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68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019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181699" y="196359"/>
            <a:ext cx="4285300" cy="495392"/>
          </a:xfrm>
        </p:spPr>
        <p:txBody>
          <a:bodyPr/>
          <a:lstStyle/>
          <a:p>
            <a:r>
              <a:rPr lang="en-GB" cap="none" dirty="0" err="1" smtClean="0">
                <a:solidFill>
                  <a:srgbClr val="C00000"/>
                </a:solidFill>
              </a:rPr>
              <a:t>Ble</a:t>
            </a:r>
            <a:r>
              <a:rPr lang="en-GB" cap="none" dirty="0" smtClean="0">
                <a:solidFill>
                  <a:srgbClr val="C00000"/>
                </a:solidFill>
              </a:rPr>
              <a:t> </a:t>
            </a:r>
            <a:r>
              <a:rPr lang="en-GB" cap="none" dirty="0" err="1" smtClean="0">
                <a:solidFill>
                  <a:srgbClr val="C00000"/>
                </a:solidFill>
              </a:rPr>
              <a:t>mae’r</a:t>
            </a:r>
            <a:r>
              <a:rPr lang="en-GB" dirty="0" smtClean="0">
                <a:solidFill>
                  <a:srgbClr val="C00000"/>
                </a:solidFill>
              </a:rPr>
              <a:t>…?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28" name="Picture 4" descr="Visual Stimulus Shed - The Mathematics Shed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9" y="691751"/>
            <a:ext cx="8068503" cy="603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8606" y="196359"/>
            <a:ext cx="356616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dyma’r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… - here’s the…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ydy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e / hi – is it / he / she..?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yn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y– in the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wrth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y– by the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y– on the</a:t>
            </a:r>
          </a:p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 </a:t>
            </a:r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dan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y – under the</a:t>
            </a:r>
          </a:p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 </a:t>
            </a:r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flaen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y – in front of the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tu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ôl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i’r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– behind the</a:t>
            </a:r>
          </a:p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plant – children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dyn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– man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menyw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– woman</a:t>
            </a:r>
          </a:p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person </a:t>
            </a:r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lolipop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– lollipop person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siop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– shop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ysgol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– school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bws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– bus</a:t>
            </a:r>
          </a:p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car – car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beic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– bike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awyren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– aeroplane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trên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– train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tacsi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- taxi</a:t>
            </a:r>
          </a:p>
          <a:p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pram - pram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sbwriel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– rubbish</a:t>
            </a:r>
          </a:p>
          <a:p>
            <a:r>
              <a:rPr lang="en-GB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Coed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- trees</a:t>
            </a:r>
          </a:p>
          <a:p>
            <a:endParaRPr lang="en-GB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dyma'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094720" y="0"/>
            <a:ext cx="609600" cy="609600"/>
          </a:xfrm>
          <a:prstGeom prst="rect">
            <a:avLst/>
          </a:prstGeom>
        </p:spPr>
      </p:pic>
      <p:pic>
        <p:nvPicPr>
          <p:cNvPr id="7" name="ydy e h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669486" y="424461"/>
            <a:ext cx="609600" cy="609600"/>
          </a:xfrm>
          <a:prstGeom prst="rect">
            <a:avLst/>
          </a:prstGeom>
        </p:spPr>
      </p:pic>
      <p:pic>
        <p:nvPicPr>
          <p:cNvPr id="8" name="plan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0236676" y="2301240"/>
            <a:ext cx="609600" cy="609600"/>
          </a:xfrm>
          <a:prstGeom prst="rect">
            <a:avLst/>
          </a:prstGeom>
        </p:spPr>
      </p:pic>
      <p:pic>
        <p:nvPicPr>
          <p:cNvPr id="9" name="dy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9657556" y="2569445"/>
            <a:ext cx="609600" cy="609600"/>
          </a:xfrm>
          <a:prstGeom prst="rect">
            <a:avLst/>
          </a:prstGeom>
        </p:spPr>
      </p:pic>
      <p:pic>
        <p:nvPicPr>
          <p:cNvPr id="10" name="menyw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0541476" y="2802399"/>
            <a:ext cx="609600" cy="609600"/>
          </a:xfrm>
          <a:prstGeom prst="rect">
            <a:avLst/>
          </a:prstGeom>
        </p:spPr>
      </p:pic>
      <p:pic>
        <p:nvPicPr>
          <p:cNvPr id="11" name="person lolipop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763103" y="3113730"/>
            <a:ext cx="609600" cy="609600"/>
          </a:xfrm>
          <a:prstGeom prst="rect">
            <a:avLst/>
          </a:prstGeom>
        </p:spPr>
      </p:pic>
      <p:pic>
        <p:nvPicPr>
          <p:cNvPr id="12" name="siop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0048272" y="3400212"/>
            <a:ext cx="609600" cy="609600"/>
          </a:xfrm>
          <a:prstGeom prst="rect">
            <a:avLst/>
          </a:prstGeom>
        </p:spPr>
      </p:pic>
      <p:pic>
        <p:nvPicPr>
          <p:cNvPr id="13" name="ysgol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0657872" y="3698481"/>
            <a:ext cx="609600" cy="609600"/>
          </a:xfrm>
          <a:prstGeom prst="rect">
            <a:avLst/>
          </a:prstGeom>
        </p:spPr>
      </p:pic>
      <p:pic>
        <p:nvPicPr>
          <p:cNvPr id="14" name="bws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9632946" y="3981093"/>
            <a:ext cx="609600" cy="609600"/>
          </a:xfrm>
          <a:prstGeom prst="rect">
            <a:avLst/>
          </a:prstGeom>
        </p:spPr>
      </p:pic>
      <p:pic>
        <p:nvPicPr>
          <p:cNvPr id="15" name="car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0306393" y="4230979"/>
            <a:ext cx="609600" cy="609600"/>
          </a:xfrm>
          <a:prstGeom prst="rect">
            <a:avLst/>
          </a:prstGeom>
        </p:spPr>
      </p:pic>
      <p:pic>
        <p:nvPicPr>
          <p:cNvPr id="16" name="beic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9770106" y="4499184"/>
            <a:ext cx="609600" cy="609600"/>
          </a:xfrm>
          <a:prstGeom prst="rect">
            <a:avLst/>
          </a:prstGeom>
        </p:spPr>
      </p:pic>
      <p:pic>
        <p:nvPicPr>
          <p:cNvPr id="17" name="awyren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0748353" y="4798839"/>
            <a:ext cx="609600" cy="609600"/>
          </a:xfrm>
          <a:prstGeom prst="rect">
            <a:avLst/>
          </a:prstGeom>
        </p:spPr>
      </p:pic>
      <p:pic>
        <p:nvPicPr>
          <p:cNvPr id="18" name="tren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9864433" y="5060471"/>
            <a:ext cx="609600" cy="609600"/>
          </a:xfrm>
          <a:prstGeom prst="rect">
            <a:avLst/>
          </a:prstGeom>
        </p:spPr>
      </p:pic>
      <p:pic>
        <p:nvPicPr>
          <p:cNvPr id="19" name="tacsi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0443553" y="5333930"/>
            <a:ext cx="609600" cy="609600"/>
          </a:xfrm>
          <a:prstGeom prst="rect">
            <a:avLst/>
          </a:prstGeom>
        </p:spPr>
      </p:pic>
      <p:pic>
        <p:nvPicPr>
          <p:cNvPr id="20" name="pram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9916886" y="5577785"/>
            <a:ext cx="609600" cy="609600"/>
          </a:xfrm>
          <a:prstGeom prst="rect">
            <a:avLst/>
          </a:prstGeom>
        </p:spPr>
      </p:pic>
      <p:pic>
        <p:nvPicPr>
          <p:cNvPr id="21" name="sbwriel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0611193" y="5908212"/>
            <a:ext cx="609600" cy="609600"/>
          </a:xfrm>
          <a:prstGeom prst="rect">
            <a:avLst/>
          </a:prstGeom>
        </p:spPr>
      </p:pic>
      <p:pic>
        <p:nvPicPr>
          <p:cNvPr id="22" name="coe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9959240" y="6290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2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1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1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5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4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1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9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10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38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94673" y="32048"/>
            <a:ext cx="6502070" cy="495392"/>
          </a:xfrm>
        </p:spPr>
        <p:txBody>
          <a:bodyPr/>
          <a:lstStyle/>
          <a:p>
            <a:r>
              <a:rPr lang="en-GB" cap="none" dirty="0" err="1" smtClean="0"/>
              <a:t>Ble</a:t>
            </a:r>
            <a:r>
              <a:rPr lang="en-GB" cap="none" dirty="0" smtClean="0"/>
              <a:t> </a:t>
            </a:r>
            <a:r>
              <a:rPr lang="en-GB" cap="none" dirty="0" err="1" smtClean="0"/>
              <a:t>mae’r</a:t>
            </a:r>
            <a:r>
              <a:rPr lang="en-GB" cap="none" dirty="0" smtClean="0"/>
              <a:t>…      </a:t>
            </a:r>
            <a:r>
              <a:rPr lang="en-GB" cap="none" dirty="0" err="1" smtClean="0"/>
              <a:t>teganau</a:t>
            </a:r>
            <a:endParaRPr lang="en-GB" cap="none" dirty="0"/>
          </a:p>
        </p:txBody>
      </p:sp>
      <p:pic>
        <p:nvPicPr>
          <p:cNvPr id="2050" name="Picture 2" descr="No photo description available.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70" y="527440"/>
            <a:ext cx="8465910" cy="63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ed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682370" y="1222751"/>
            <a:ext cx="609600" cy="609600"/>
          </a:xfrm>
          <a:prstGeom prst="rect">
            <a:avLst/>
          </a:prstGeom>
        </p:spPr>
      </p:pic>
      <p:pic>
        <p:nvPicPr>
          <p:cNvPr id="7" name="tegan medda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3230879" y="1022832"/>
            <a:ext cx="609600" cy="609600"/>
          </a:xfrm>
          <a:prstGeom prst="rect">
            <a:avLst/>
          </a:prstGeom>
        </p:spPr>
      </p:pic>
      <p:pic>
        <p:nvPicPr>
          <p:cNvPr id="8" name="dol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4577970" y="1347226"/>
            <a:ext cx="609600" cy="609600"/>
          </a:xfrm>
          <a:prstGeom prst="rect">
            <a:avLst/>
          </a:prstGeom>
        </p:spPr>
      </p:pic>
      <p:pic>
        <p:nvPicPr>
          <p:cNvPr id="9" name="ty do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5925061" y="1177031"/>
            <a:ext cx="609600" cy="609600"/>
          </a:xfrm>
          <a:prstGeom prst="rect">
            <a:avLst/>
          </a:prstGeom>
        </p:spPr>
      </p:pic>
      <p:pic>
        <p:nvPicPr>
          <p:cNvPr id="10" name="ca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279739" y="1347226"/>
            <a:ext cx="609600" cy="609600"/>
          </a:xfrm>
          <a:prstGeom prst="rect">
            <a:avLst/>
          </a:prstGeom>
        </p:spPr>
      </p:pic>
      <p:pic>
        <p:nvPicPr>
          <p:cNvPr id="11" name="cwch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8634417" y="1347226"/>
            <a:ext cx="609600" cy="609600"/>
          </a:xfrm>
          <a:prstGeom prst="rect">
            <a:avLst/>
          </a:prstGeom>
        </p:spPr>
      </p:pic>
      <p:pic>
        <p:nvPicPr>
          <p:cNvPr id="12" name="tractor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650768" y="2373463"/>
            <a:ext cx="609600" cy="609600"/>
          </a:xfrm>
          <a:prstGeom prst="rect">
            <a:avLst/>
          </a:prstGeom>
        </p:spPr>
      </p:pic>
      <p:pic>
        <p:nvPicPr>
          <p:cNvPr id="13" name="tren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3199277" y="2379994"/>
            <a:ext cx="609600" cy="609600"/>
          </a:xfrm>
          <a:prstGeom prst="rect">
            <a:avLst/>
          </a:prstGeom>
        </p:spPr>
      </p:pic>
      <p:pic>
        <p:nvPicPr>
          <p:cNvPr id="14" name="lori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4623184" y="2386525"/>
            <a:ext cx="609600" cy="609600"/>
          </a:xfrm>
          <a:prstGeom prst="rect">
            <a:avLst/>
          </a:prstGeom>
        </p:spPr>
      </p:pic>
      <p:pic>
        <p:nvPicPr>
          <p:cNvPr id="15" name="awyren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5946024" y="2386525"/>
            <a:ext cx="609600" cy="609600"/>
          </a:xfrm>
          <a:prstGeom prst="rect">
            <a:avLst/>
          </a:prstGeom>
        </p:spPr>
      </p:pic>
      <p:pic>
        <p:nvPicPr>
          <p:cNvPr id="16" name="roce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279739" y="2373463"/>
            <a:ext cx="609600" cy="609600"/>
          </a:xfrm>
          <a:prstGeom prst="rect">
            <a:avLst/>
          </a:prstGeom>
        </p:spPr>
      </p:pic>
      <p:pic>
        <p:nvPicPr>
          <p:cNvPr id="17" name="beic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8703646" y="2373463"/>
            <a:ext cx="609600" cy="609600"/>
          </a:xfrm>
          <a:prstGeom prst="rect">
            <a:avLst/>
          </a:prstGeom>
        </p:spPr>
      </p:pic>
      <p:pic>
        <p:nvPicPr>
          <p:cNvPr id="18" name="gem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682370" y="3735575"/>
            <a:ext cx="609600" cy="609600"/>
          </a:xfrm>
          <a:prstGeom prst="rect">
            <a:avLst/>
          </a:prstGeom>
        </p:spPr>
      </p:pic>
      <p:pic>
        <p:nvPicPr>
          <p:cNvPr id="19" name="gem electronig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3175575" y="3735575"/>
            <a:ext cx="609600" cy="609600"/>
          </a:xfrm>
          <a:prstGeom prst="rect">
            <a:avLst/>
          </a:prstGeom>
        </p:spPr>
      </p:pic>
      <p:pic>
        <p:nvPicPr>
          <p:cNvPr id="20" name="robot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4577970" y="3686189"/>
            <a:ext cx="609600" cy="609600"/>
          </a:xfrm>
          <a:prstGeom prst="rect">
            <a:avLst/>
          </a:prstGeom>
        </p:spPr>
      </p:pic>
      <p:pic>
        <p:nvPicPr>
          <p:cNvPr id="21" name="pel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5976504" y="3712715"/>
            <a:ext cx="609600" cy="609600"/>
          </a:xfrm>
          <a:prstGeom prst="rect">
            <a:avLst/>
          </a:prstGeom>
        </p:spPr>
      </p:pic>
      <p:pic>
        <p:nvPicPr>
          <p:cNvPr id="22" name="blociau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279739" y="3742106"/>
            <a:ext cx="609600" cy="609600"/>
          </a:xfrm>
          <a:prstGeom prst="rect">
            <a:avLst/>
          </a:prstGeom>
        </p:spPr>
      </p:pic>
      <p:pic>
        <p:nvPicPr>
          <p:cNvPr id="23" name="lego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8749870" y="3735575"/>
            <a:ext cx="609600" cy="609600"/>
          </a:xfrm>
          <a:prstGeom prst="rect">
            <a:avLst/>
          </a:prstGeom>
        </p:spPr>
      </p:pic>
      <p:pic>
        <p:nvPicPr>
          <p:cNvPr id="24" name="jig-so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775370" y="4945070"/>
            <a:ext cx="609600" cy="609600"/>
          </a:xfrm>
          <a:prstGeom prst="rect">
            <a:avLst/>
          </a:prstGeom>
        </p:spPr>
      </p:pic>
      <p:pic>
        <p:nvPicPr>
          <p:cNvPr id="25" name="fferm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3175575" y="4945070"/>
            <a:ext cx="609600" cy="609600"/>
          </a:xfrm>
          <a:prstGeom prst="rect">
            <a:avLst/>
          </a:prstGeom>
        </p:spPr>
      </p:pic>
      <p:pic>
        <p:nvPicPr>
          <p:cNvPr id="26" name="drwm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4575780" y="4967294"/>
            <a:ext cx="609600" cy="609600"/>
          </a:xfrm>
          <a:prstGeom prst="rect">
            <a:avLst/>
          </a:prstGeom>
        </p:spPr>
      </p:pic>
      <p:pic>
        <p:nvPicPr>
          <p:cNvPr id="27" name="ceffyl siglo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5925061" y="4902616"/>
            <a:ext cx="609600" cy="609600"/>
          </a:xfrm>
          <a:prstGeom prst="rect">
            <a:avLst/>
          </a:prstGeom>
        </p:spPr>
      </p:pic>
      <p:pic>
        <p:nvPicPr>
          <p:cNvPr id="28" name="barcud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325266" y="4805949"/>
            <a:ext cx="609600" cy="609600"/>
          </a:xfrm>
          <a:prstGeom prst="rect">
            <a:avLst/>
          </a:prstGeom>
        </p:spPr>
      </p:pic>
      <p:pic>
        <p:nvPicPr>
          <p:cNvPr id="29" name="pyped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8727895" y="4902616"/>
            <a:ext cx="609600" cy="609600"/>
          </a:xfrm>
          <a:prstGeom prst="rect">
            <a:avLst/>
          </a:prstGeom>
        </p:spPr>
      </p:pic>
      <p:pic>
        <p:nvPicPr>
          <p:cNvPr id="30" name="sgwter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761718" y="6050062"/>
            <a:ext cx="609600" cy="609600"/>
          </a:xfrm>
          <a:prstGeom prst="rect">
            <a:avLst/>
          </a:prstGeom>
        </p:spPr>
      </p:pic>
      <p:pic>
        <p:nvPicPr>
          <p:cNvPr id="31" name="rhaff sgipio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3191101" y="5960318"/>
            <a:ext cx="609600" cy="609600"/>
          </a:xfrm>
          <a:prstGeom prst="rect">
            <a:avLst/>
          </a:prstGeom>
        </p:spPr>
      </p:pic>
      <p:pic>
        <p:nvPicPr>
          <p:cNvPr id="32" name="creonau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4606832" y="5979912"/>
            <a:ext cx="609600" cy="609600"/>
          </a:xfrm>
          <a:prstGeom prst="rect">
            <a:avLst/>
          </a:prstGeom>
        </p:spPr>
      </p:pic>
      <p:pic>
        <p:nvPicPr>
          <p:cNvPr id="33" name="clai toes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5925061" y="6030468"/>
            <a:ext cx="609600" cy="609600"/>
          </a:xfrm>
          <a:prstGeom prst="rect">
            <a:avLst/>
          </a:prstGeom>
        </p:spPr>
      </p:pic>
      <p:pic>
        <p:nvPicPr>
          <p:cNvPr id="34" name="paent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7282163" y="6174592"/>
            <a:ext cx="609600" cy="609600"/>
          </a:xfrm>
          <a:prstGeom prst="rect">
            <a:avLst/>
          </a:prstGeom>
        </p:spPr>
      </p:pic>
      <p:pic>
        <p:nvPicPr>
          <p:cNvPr id="35" name="llyfr lliwio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8634417" y="5959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9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94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4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10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1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50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22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12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8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15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71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282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208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06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21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243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45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27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166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280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77</TotalTime>
  <Words>238</Words>
  <Application>Microsoft Office PowerPoint</Application>
  <PresentationFormat>Widescreen</PresentationFormat>
  <Paragraphs>61</Paragraphs>
  <Slides>4</Slides>
  <Notes>1</Notes>
  <HiddenSlides>0</HiddenSlides>
  <MMClips>59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Comic Sans MS</vt:lpstr>
      <vt:lpstr>Times New Roman</vt:lpstr>
      <vt:lpstr>Tw Cen MT</vt:lpstr>
      <vt:lpstr>Droplet</vt:lpstr>
      <vt:lpstr>PowerPoint Presentation</vt:lpstr>
      <vt:lpstr>Gwers 5   Ble?</vt:lpstr>
      <vt:lpstr>PowerPoint Presentation</vt:lpstr>
      <vt:lpstr>PowerPoint Presentation</vt:lpstr>
    </vt:vector>
  </TitlesOfParts>
  <Company>Caerphilly CBC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Gwers 4                Gorchmynion</dc:title>
  <dc:creator>owenl@learning.local</dc:creator>
  <cp:lastModifiedBy>owenl@learning.local</cp:lastModifiedBy>
  <cp:revision>10</cp:revision>
  <dcterms:created xsi:type="dcterms:W3CDTF">2021-07-20T13:04:51Z</dcterms:created>
  <dcterms:modified xsi:type="dcterms:W3CDTF">2021-11-25T10:48:19Z</dcterms:modified>
</cp:coreProperties>
</file>