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FC7"/>
    <a:srgbClr val="C8E9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23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363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05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6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8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957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814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576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938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857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13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52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D54D5B-1E9F-4CC5-8238-E8090F6A790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FA411B-7EF1-497A-9490-38EA310D4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50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3E2BB43-F6C6-E260-2716-771C28A4DE25}"/>
              </a:ext>
            </a:extLst>
          </p:cNvPr>
          <p:cNvSpPr/>
          <p:nvPr/>
        </p:nvSpPr>
        <p:spPr>
          <a:xfrm>
            <a:off x="350036" y="276311"/>
            <a:ext cx="5957888" cy="9296314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C12658-C351-F228-57AA-933700D1E465}"/>
              </a:ext>
            </a:extLst>
          </p:cNvPr>
          <p:cNvSpPr txBox="1"/>
          <p:nvPr/>
        </p:nvSpPr>
        <p:spPr>
          <a:xfrm>
            <a:off x="729809" y="1463186"/>
            <a:ext cx="5198345" cy="738664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  <a:effectLst>
            <a:glow rad="139700">
              <a:srgbClr val="FFFF00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400" dirty="0" err="1">
                <a:latin typeface="Segoe Print" panose="02000600000000000000" pitchFamily="2" charset="0"/>
              </a:rPr>
              <a:t>Ymarferwch</a:t>
            </a:r>
            <a:r>
              <a:rPr lang="en-GB" sz="1400" dirty="0">
                <a:latin typeface="Segoe Print" panose="02000600000000000000" pitchFamily="2" charset="0"/>
              </a:rPr>
              <a:t> y </a:t>
            </a:r>
            <a:r>
              <a:rPr lang="en-GB" sz="1400" dirty="0" err="1">
                <a:latin typeface="Segoe Print" panose="02000600000000000000" pitchFamily="2" charset="0"/>
              </a:rPr>
              <a:t>geiriau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isod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fel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rhan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o’ch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bwydlen</a:t>
            </a:r>
            <a:r>
              <a:rPr lang="en-GB" sz="1400" dirty="0">
                <a:latin typeface="Segoe Print" panose="02000600000000000000" pitchFamily="2" charset="0"/>
              </a:rPr>
              <a:t> Gwaith </a:t>
            </a:r>
            <a:r>
              <a:rPr lang="en-GB" sz="1400" dirty="0" err="1">
                <a:latin typeface="Segoe Print" panose="02000600000000000000" pitchFamily="2" charset="0"/>
              </a:rPr>
              <a:t>Cartref</a:t>
            </a:r>
            <a:r>
              <a:rPr lang="en-GB" sz="1400" dirty="0">
                <a:latin typeface="Segoe Print" panose="02000600000000000000" pitchFamily="2" charset="0"/>
              </a:rPr>
              <a:t> / </a:t>
            </a:r>
            <a:r>
              <a:rPr lang="en-GB" sz="1400" dirty="0">
                <a:solidFill>
                  <a:schemeClr val="accent5"/>
                </a:solidFill>
                <a:latin typeface="Segoe Print" panose="02000600000000000000" pitchFamily="2" charset="0"/>
              </a:rPr>
              <a:t>Practice spelling the words below in your homework books</a:t>
            </a:r>
            <a:r>
              <a:rPr lang="en-GB" sz="1400" dirty="0">
                <a:latin typeface="Segoe Print" panose="02000600000000000000" pitchFamily="2" charset="0"/>
              </a:rPr>
              <a:t>.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0EABA4-EC24-4DF9-92A5-B49E4C30B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558" y="426050"/>
            <a:ext cx="887468" cy="815409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E163A0A-E85B-3C18-B1CB-981B8A499C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313024"/>
              </p:ext>
            </p:extLst>
          </p:nvPr>
        </p:nvGraphicFramePr>
        <p:xfrm>
          <a:off x="550076" y="2492503"/>
          <a:ext cx="5551266" cy="6767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0422">
                  <a:extLst>
                    <a:ext uri="{9D8B030D-6E8A-4147-A177-3AD203B41FA5}">
                      <a16:colId xmlns:a16="http://schemas.microsoft.com/office/drawing/2014/main" val="601178951"/>
                    </a:ext>
                  </a:extLst>
                </a:gridCol>
                <a:gridCol w="1850422">
                  <a:extLst>
                    <a:ext uri="{9D8B030D-6E8A-4147-A177-3AD203B41FA5}">
                      <a16:colId xmlns:a16="http://schemas.microsoft.com/office/drawing/2014/main" val="767344384"/>
                    </a:ext>
                  </a:extLst>
                </a:gridCol>
                <a:gridCol w="1850422">
                  <a:extLst>
                    <a:ext uri="{9D8B030D-6E8A-4147-A177-3AD203B41FA5}">
                      <a16:colId xmlns:a16="http://schemas.microsoft.com/office/drawing/2014/main" val="3479526572"/>
                    </a:ext>
                  </a:extLst>
                </a:gridCol>
              </a:tblGrid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Cymraeg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Saesneg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Thematig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2120395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dweud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Was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haul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324196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gwneud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My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gwynt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718642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mynd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said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mellt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9098802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oherwydd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they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eira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093025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gwybod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you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oer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119637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prydferth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Volcano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poeth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1114424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cryf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know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Tywydd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235408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ffyddlon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could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trychineb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7289611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parchus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weather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hinsawdd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451649"/>
                  </a:ext>
                </a:extLst>
              </a:tr>
              <a:tr h="6152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tonnau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because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Segoe Print" panose="02000600000000000000" pitchFamily="2" charset="0"/>
                        </a:rPr>
                        <a:t>eirlithiad</a:t>
                      </a:r>
                      <a:endParaRPr lang="en-GB" sz="1800" dirty="0">
                        <a:solidFill>
                          <a:schemeClr val="tx1"/>
                        </a:solidFill>
                        <a:latin typeface="Segoe Print" panose="020006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0828972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F16E69A9-153A-D2D3-98E8-067757C6D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936" y="419851"/>
            <a:ext cx="887468" cy="81540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42629C1-5BAF-7ADF-F6A2-4FA3C021ECA9}"/>
              </a:ext>
            </a:extLst>
          </p:cNvPr>
          <p:cNvSpPr txBox="1"/>
          <p:nvPr/>
        </p:nvSpPr>
        <p:spPr>
          <a:xfrm>
            <a:off x="1607607" y="419851"/>
            <a:ext cx="3442748" cy="33855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 err="1">
                <a:latin typeface="Segoe Print" panose="02000600000000000000" pitchFamily="2" charset="0"/>
              </a:rPr>
              <a:t>Sillafu</a:t>
            </a:r>
            <a:r>
              <a:rPr lang="en-GB" sz="1600" b="1" u="sng" dirty="0">
                <a:latin typeface="Segoe Print" panose="02000600000000000000" pitchFamily="2" charset="0"/>
              </a:rPr>
              <a:t> / Spelling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652BD07-161D-C887-7370-6F7D980402B5}"/>
              </a:ext>
            </a:extLst>
          </p:cNvPr>
          <p:cNvSpPr txBox="1"/>
          <p:nvPr/>
        </p:nvSpPr>
        <p:spPr>
          <a:xfrm>
            <a:off x="1604335" y="879781"/>
            <a:ext cx="3442748" cy="33855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Segoe Print" panose="02000600000000000000" pitchFamily="2" charset="0"/>
              </a:rPr>
              <a:t>Dosbarth Blodeuwedd</a:t>
            </a:r>
          </a:p>
        </p:txBody>
      </p:sp>
    </p:spTree>
    <p:extLst>
      <p:ext uri="{BB962C8B-B14F-4D97-AF65-F5344CB8AC3E}">
        <p14:creationId xmlns:p14="http://schemas.microsoft.com/office/powerpoint/2010/main" val="1658831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559</TotalTime>
  <Words>59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Segoe Print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Rebecca Poole</dc:creator>
  <cp:lastModifiedBy>R Poole (Ysgol Penalltau)</cp:lastModifiedBy>
  <cp:revision>6</cp:revision>
  <dcterms:created xsi:type="dcterms:W3CDTF">2025-04-29T12:07:26Z</dcterms:created>
  <dcterms:modified xsi:type="dcterms:W3CDTF">2026-09-18T14:26:50Z</dcterms:modified>
</cp:coreProperties>
</file>