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76" r:id="rId2"/>
    <p:sldId id="264" r:id="rId3"/>
    <p:sldId id="269" r:id="rId4"/>
    <p:sldId id="270" r:id="rId5"/>
    <p:sldId id="271" r:id="rId6"/>
    <p:sldId id="272" r:id="rId7"/>
    <p:sldId id="273" r:id="rId8"/>
    <p:sldId id="275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Sassoon Infant Rg" panose="02000503030000020003" pitchFamily="50" charset="0"/>
      <p:regular r:id="rId16"/>
      <p:bold r:id="rId17"/>
    </p:embeddedFont>
    <p:embeddedFont>
      <p:font typeface="Sassoon Infant Md" panose="02000603050000020003" pitchFamily="50" charset="0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C1EB"/>
    <a:srgbClr val="ACDDFC"/>
    <a:srgbClr val="21A6F9"/>
    <a:srgbClr val="1C1C1C"/>
    <a:srgbClr val="2898A8"/>
    <a:srgbClr val="FEFBDA"/>
    <a:srgbClr val="FFFFE1"/>
    <a:srgbClr val="FDFDFD"/>
    <a:srgbClr val="AD8CC0"/>
    <a:srgbClr val="9901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861" autoAdjust="0"/>
    <p:restoredTop sz="94660"/>
  </p:normalViewPr>
  <p:slideViewPr>
    <p:cSldViewPr snapToGrid="0" showGuides="1">
      <p:cViewPr varScale="1">
        <p:scale>
          <a:sx n="118" d="100"/>
          <a:sy n="118" d="100"/>
        </p:scale>
        <p:origin x="120" y="180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23/10/2015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23/10/2015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4002736" y="1721798"/>
            <a:ext cx="4189074" cy="4163173"/>
            <a:chOff x="4002736" y="1701428"/>
            <a:chExt cx="4189074" cy="4163173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3551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01428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60054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6593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 hasCustomPrompt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or illustrations here.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</a:t>
            </a:r>
            <a:r>
              <a:rPr lang="en-GB" baseline="0" dirty="0" smtClean="0">
                <a:solidFill>
                  <a:schemeClr val="tx1"/>
                </a:solidFill>
              </a:rPr>
              <a:t>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0" hasCustomPrompt="1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Success Criteria</a:t>
            </a:r>
            <a:endParaRPr lang="en-US" sz="3600" dirty="0"/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Aim</a:t>
            </a:r>
            <a:endParaRPr lang="en-US" sz="3600" dirty="0"/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  <a:endParaRPr lang="en-GB" dirty="0" smtClean="0"/>
          </a:p>
          <a:p>
            <a:r>
              <a:rPr lang="en-GB" dirty="0" smtClean="0"/>
              <a:t>Statement 2</a:t>
            </a:r>
          </a:p>
          <a:p>
            <a:pPr lvl="1"/>
            <a:r>
              <a:rPr lang="en-GB" dirty="0" smtClean="0"/>
              <a:t>Sub statement</a:t>
            </a:r>
            <a:endParaRPr lang="en-GB" dirty="0"/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  <a:endParaRPr lang="en-GB" dirty="0" smtClean="0"/>
          </a:p>
          <a:p>
            <a:r>
              <a:rPr lang="en-GB" dirty="0" smtClean="0"/>
              <a:t>Statement 2</a:t>
            </a:r>
          </a:p>
          <a:p>
            <a:pPr lvl="1"/>
            <a:r>
              <a:rPr lang="en-GB" dirty="0" smtClean="0"/>
              <a:t>Sub statement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C1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71" r:id="rId4"/>
    <p:sldLayoutId id="2147483667" r:id="rId5"/>
    <p:sldLayoutId id="2147483668" r:id="rId6"/>
    <p:sldLayoutId id="2147483669" r:id="rId7"/>
    <p:sldLayoutId id="2147483670" r:id="rId8"/>
    <p:sldLayoutId id="2147483673" r:id="rId9"/>
    <p:sldLayoutId id="2147483674" r:id="rId10"/>
    <p:sldLayoutId id="2147483663" r:id="rId11"/>
    <p:sldLayoutId id="2147483666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9871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White box"/>
          <p:cNvSpPr/>
          <p:nvPr/>
        </p:nvSpPr>
        <p:spPr>
          <a:xfrm>
            <a:off x="4478811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27852" y="917970"/>
            <a:ext cx="779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24</a:t>
            </a:r>
            <a:endParaRPr lang="en-GB" sz="4000" b="1" dirty="0"/>
          </a:p>
        </p:txBody>
      </p:sp>
      <p:sp>
        <p:nvSpPr>
          <p:cNvPr id="30" name="Great!"/>
          <p:cNvSpPr txBox="1"/>
          <p:nvPr/>
        </p:nvSpPr>
        <p:spPr>
          <a:xfrm>
            <a:off x="844580" y="4477628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452277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2’s are there in </a:t>
            </a:r>
            <a:r>
              <a:rPr lang="en-GB" sz="2000" dirty="0" smtClean="0">
                <a:latin typeface="+mj-lt"/>
              </a:rPr>
              <a:t>8?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59077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2s are there in 4?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660930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72262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4</a:t>
            </a:r>
            <a:endParaRPr lang="en-GB" sz="6000" b="1" dirty="0"/>
          </a:p>
        </p:txBody>
      </p:sp>
      <p:sp>
        <p:nvSpPr>
          <p:cNvPr id="20" name="1st Answer box"/>
          <p:cNvSpPr/>
          <p:nvPr/>
        </p:nvSpPr>
        <p:spPr>
          <a:xfrm>
            <a:off x="3675852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748269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710063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8</a:t>
            </a:r>
            <a:endParaRPr lang="en-GB" sz="6000" b="1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71564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4</a:t>
            </a:r>
            <a:endParaRPr lang="en-GB" sz="6000" b="1" dirty="0"/>
          </a:p>
        </p:txBody>
      </p:sp>
      <p:sp>
        <p:nvSpPr>
          <p:cNvPr id="18" name="First number"/>
          <p:cNvSpPr txBox="1"/>
          <p:nvPr/>
        </p:nvSpPr>
        <p:spPr>
          <a:xfrm>
            <a:off x="2665472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grpSp>
        <p:nvGrpSpPr>
          <p:cNvPr id="31" name="Division Lines"/>
          <p:cNvGrpSpPr/>
          <p:nvPr/>
        </p:nvGrpSpPr>
        <p:grpSpPr>
          <a:xfrm>
            <a:off x="3555010" y="2846754"/>
            <a:ext cx="2025254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76337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Top Question"/>
          <p:cNvSpPr txBox="1"/>
          <p:nvPr/>
        </p:nvSpPr>
        <p:spPr>
          <a:xfrm>
            <a:off x="503238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48 ÷ </a:t>
            </a:r>
            <a:r>
              <a:rPr lang="en-GB" sz="4000" b="1" dirty="0"/>
              <a:t>2 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9" grpId="0"/>
      <p:bldP spid="30" grpId="0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White box"/>
          <p:cNvSpPr/>
          <p:nvPr/>
        </p:nvSpPr>
        <p:spPr>
          <a:xfrm>
            <a:off x="4478811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0" name="Great!"/>
          <p:cNvSpPr txBox="1"/>
          <p:nvPr/>
        </p:nvSpPr>
        <p:spPr>
          <a:xfrm>
            <a:off x="844580" y="4477628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458038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2’s are there in </a:t>
            </a:r>
            <a:r>
              <a:rPr lang="en-GB" sz="2000" dirty="0" smtClean="0">
                <a:latin typeface="+mj-lt"/>
              </a:rPr>
              <a:t>16?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58038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2s are there in 7?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660930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72262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8</a:t>
            </a:r>
            <a:endParaRPr lang="en-GB" sz="6000" b="1" dirty="0"/>
          </a:p>
        </p:txBody>
      </p:sp>
      <p:sp>
        <p:nvSpPr>
          <p:cNvPr id="20" name="1st Answer box"/>
          <p:cNvSpPr/>
          <p:nvPr/>
        </p:nvSpPr>
        <p:spPr>
          <a:xfrm>
            <a:off x="3675852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748269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3</a:t>
            </a:r>
            <a:endParaRPr lang="en-GB" sz="6000" b="1" dirty="0"/>
          </a:p>
        </p:txBody>
      </p:sp>
      <p:sp>
        <p:nvSpPr>
          <p:cNvPr id="32" name="Left over Number"/>
          <p:cNvSpPr txBox="1"/>
          <p:nvPr/>
        </p:nvSpPr>
        <p:spPr>
          <a:xfrm>
            <a:off x="4511439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710063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6</a:t>
            </a:r>
            <a:endParaRPr lang="en-GB" sz="6000" b="1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71564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7</a:t>
            </a:r>
          </a:p>
        </p:txBody>
      </p:sp>
      <p:sp>
        <p:nvSpPr>
          <p:cNvPr id="18" name="First number"/>
          <p:cNvSpPr txBox="1"/>
          <p:nvPr/>
        </p:nvSpPr>
        <p:spPr>
          <a:xfrm>
            <a:off x="2665472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grpSp>
        <p:nvGrpSpPr>
          <p:cNvPr id="31" name="Division Lines"/>
          <p:cNvGrpSpPr/>
          <p:nvPr/>
        </p:nvGrpSpPr>
        <p:grpSpPr>
          <a:xfrm>
            <a:off x="3555010" y="2846754"/>
            <a:ext cx="2025254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76337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Top Question"/>
          <p:cNvSpPr txBox="1"/>
          <p:nvPr/>
        </p:nvSpPr>
        <p:spPr>
          <a:xfrm>
            <a:off x="503238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76 ÷ </a:t>
            </a:r>
            <a:r>
              <a:rPr lang="en-GB" sz="4000" b="1" dirty="0"/>
              <a:t>2 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29" name="Final Answer"/>
          <p:cNvSpPr txBox="1"/>
          <p:nvPr/>
        </p:nvSpPr>
        <p:spPr>
          <a:xfrm>
            <a:off x="5327852" y="917970"/>
            <a:ext cx="779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38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4226395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30" grpId="0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32" grpId="0"/>
      <p:bldP spid="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White box"/>
          <p:cNvSpPr/>
          <p:nvPr/>
        </p:nvSpPr>
        <p:spPr>
          <a:xfrm>
            <a:off x="4478811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0" name="Great!"/>
          <p:cNvSpPr txBox="1"/>
          <p:nvPr/>
        </p:nvSpPr>
        <p:spPr>
          <a:xfrm>
            <a:off x="844580" y="4477628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464202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</a:t>
            </a:r>
            <a:r>
              <a:rPr lang="en-GB" sz="2000" dirty="0" smtClean="0">
                <a:latin typeface="+mj-lt"/>
              </a:rPr>
              <a:t>5’s </a:t>
            </a:r>
            <a:r>
              <a:rPr lang="en-GB" sz="2000" dirty="0">
                <a:latin typeface="+mj-lt"/>
              </a:rPr>
              <a:t>are there in </a:t>
            </a:r>
            <a:r>
              <a:rPr lang="en-GB" sz="2000" dirty="0" smtClean="0">
                <a:latin typeface="+mj-lt"/>
              </a:rPr>
              <a:t>15?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72742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5s are there in 6?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660930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72262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3</a:t>
            </a:r>
            <a:endParaRPr lang="en-GB" sz="6000" b="1" dirty="0"/>
          </a:p>
        </p:txBody>
      </p:sp>
      <p:sp>
        <p:nvSpPr>
          <p:cNvPr id="20" name="1st Answer box"/>
          <p:cNvSpPr/>
          <p:nvPr/>
        </p:nvSpPr>
        <p:spPr>
          <a:xfrm>
            <a:off x="3675852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748269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32" name="Left over Number"/>
          <p:cNvSpPr txBox="1"/>
          <p:nvPr/>
        </p:nvSpPr>
        <p:spPr>
          <a:xfrm>
            <a:off x="4511439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710063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5</a:t>
            </a:r>
            <a:endParaRPr lang="en-GB" sz="6000" b="1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71564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6</a:t>
            </a:r>
            <a:endParaRPr lang="en-GB" sz="6000" b="1" dirty="0"/>
          </a:p>
        </p:txBody>
      </p:sp>
      <p:sp>
        <p:nvSpPr>
          <p:cNvPr id="18" name="First number"/>
          <p:cNvSpPr txBox="1"/>
          <p:nvPr/>
        </p:nvSpPr>
        <p:spPr>
          <a:xfrm>
            <a:off x="2665472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5</a:t>
            </a:r>
            <a:endParaRPr lang="en-GB" sz="6000" b="1" dirty="0"/>
          </a:p>
        </p:txBody>
      </p:sp>
      <p:grpSp>
        <p:nvGrpSpPr>
          <p:cNvPr id="31" name="Division Lines"/>
          <p:cNvGrpSpPr/>
          <p:nvPr/>
        </p:nvGrpSpPr>
        <p:grpSpPr>
          <a:xfrm>
            <a:off x="3555010" y="2846754"/>
            <a:ext cx="2025254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76337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Top Question"/>
          <p:cNvSpPr txBox="1"/>
          <p:nvPr/>
        </p:nvSpPr>
        <p:spPr>
          <a:xfrm>
            <a:off x="503238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65 ÷ 5 </a:t>
            </a:r>
            <a:r>
              <a:rPr lang="en-GB" sz="4000" b="1" dirty="0"/>
              <a:t>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29" name="Final Answer"/>
          <p:cNvSpPr txBox="1"/>
          <p:nvPr/>
        </p:nvSpPr>
        <p:spPr>
          <a:xfrm>
            <a:off x="5327852" y="917970"/>
            <a:ext cx="779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13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1006431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30" grpId="0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32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White box"/>
          <p:cNvSpPr/>
          <p:nvPr/>
        </p:nvSpPr>
        <p:spPr>
          <a:xfrm>
            <a:off x="4478811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0" name="Great!"/>
          <p:cNvSpPr txBox="1"/>
          <p:nvPr/>
        </p:nvSpPr>
        <p:spPr>
          <a:xfrm>
            <a:off x="844580" y="4477628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</a:t>
            </a:r>
            <a:r>
              <a:rPr lang="en-GB" sz="2000" dirty="0" smtClean="0">
                <a:latin typeface="+mj-lt"/>
              </a:rPr>
              <a:t>5’s </a:t>
            </a:r>
            <a:r>
              <a:rPr lang="en-GB" sz="2000" dirty="0">
                <a:latin typeface="+mj-lt"/>
              </a:rPr>
              <a:t>are there in </a:t>
            </a:r>
            <a:r>
              <a:rPr lang="en-GB" sz="2000" dirty="0" smtClean="0">
                <a:latin typeface="+mj-lt"/>
              </a:rPr>
              <a:t>40?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64202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5s are there in 9?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660930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72262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8</a:t>
            </a:r>
            <a:endParaRPr lang="en-GB" sz="6000" b="1" dirty="0"/>
          </a:p>
        </p:txBody>
      </p:sp>
      <p:sp>
        <p:nvSpPr>
          <p:cNvPr id="20" name="1st Answer box"/>
          <p:cNvSpPr/>
          <p:nvPr/>
        </p:nvSpPr>
        <p:spPr>
          <a:xfrm>
            <a:off x="3675852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748269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32" name="Left over Number"/>
          <p:cNvSpPr txBox="1"/>
          <p:nvPr/>
        </p:nvSpPr>
        <p:spPr>
          <a:xfrm>
            <a:off x="4511439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4</a:t>
            </a:r>
            <a:endParaRPr lang="en-GB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710063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0</a:t>
            </a:r>
            <a:endParaRPr lang="en-GB" sz="6000" b="1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71564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9</a:t>
            </a:r>
            <a:endParaRPr lang="en-GB" sz="6000" b="1" dirty="0"/>
          </a:p>
        </p:txBody>
      </p:sp>
      <p:sp>
        <p:nvSpPr>
          <p:cNvPr id="18" name="First number"/>
          <p:cNvSpPr txBox="1"/>
          <p:nvPr/>
        </p:nvSpPr>
        <p:spPr>
          <a:xfrm>
            <a:off x="2665472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5</a:t>
            </a:r>
            <a:endParaRPr lang="en-GB" sz="6000" b="1" dirty="0"/>
          </a:p>
        </p:txBody>
      </p:sp>
      <p:grpSp>
        <p:nvGrpSpPr>
          <p:cNvPr id="31" name="Division Lines"/>
          <p:cNvGrpSpPr/>
          <p:nvPr/>
        </p:nvGrpSpPr>
        <p:grpSpPr>
          <a:xfrm>
            <a:off x="3555010" y="2846754"/>
            <a:ext cx="2025254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76337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Top Question"/>
          <p:cNvSpPr txBox="1"/>
          <p:nvPr/>
        </p:nvSpPr>
        <p:spPr>
          <a:xfrm>
            <a:off x="503238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90 ÷ 5 </a:t>
            </a:r>
            <a:r>
              <a:rPr lang="en-GB" sz="4000" b="1" dirty="0"/>
              <a:t>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29" name="Final Answer"/>
          <p:cNvSpPr txBox="1"/>
          <p:nvPr/>
        </p:nvSpPr>
        <p:spPr>
          <a:xfrm>
            <a:off x="5327852" y="917970"/>
            <a:ext cx="779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18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5672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30" grpId="0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32" grpId="0"/>
      <p:bldP spid="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White box"/>
          <p:cNvSpPr/>
          <p:nvPr/>
        </p:nvSpPr>
        <p:spPr>
          <a:xfrm>
            <a:off x="4478811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0" name="Great!"/>
          <p:cNvSpPr txBox="1"/>
          <p:nvPr/>
        </p:nvSpPr>
        <p:spPr>
          <a:xfrm>
            <a:off x="844580" y="4477628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462717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</a:t>
            </a:r>
            <a:r>
              <a:rPr lang="en-GB" sz="2000" dirty="0" smtClean="0">
                <a:latin typeface="+mj-lt"/>
              </a:rPr>
              <a:t>3’s </a:t>
            </a:r>
            <a:r>
              <a:rPr lang="en-GB" sz="2000" dirty="0">
                <a:latin typeface="+mj-lt"/>
              </a:rPr>
              <a:t>are there in </a:t>
            </a:r>
            <a:r>
              <a:rPr lang="en-GB" sz="2000" dirty="0" smtClean="0">
                <a:latin typeface="+mj-lt"/>
              </a:rPr>
              <a:t>6?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3s are there in 3?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660930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72262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sp>
        <p:nvSpPr>
          <p:cNvPr id="20" name="1st Answer box"/>
          <p:cNvSpPr/>
          <p:nvPr/>
        </p:nvSpPr>
        <p:spPr>
          <a:xfrm>
            <a:off x="3675852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748269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710063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6</a:t>
            </a:r>
            <a:endParaRPr lang="en-GB" sz="6000" b="1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71564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3</a:t>
            </a:r>
            <a:endParaRPr lang="en-GB" sz="6000" b="1" dirty="0"/>
          </a:p>
        </p:txBody>
      </p:sp>
      <p:sp>
        <p:nvSpPr>
          <p:cNvPr id="18" name="First number"/>
          <p:cNvSpPr txBox="1"/>
          <p:nvPr/>
        </p:nvSpPr>
        <p:spPr>
          <a:xfrm>
            <a:off x="2665472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3</a:t>
            </a:r>
            <a:endParaRPr lang="en-GB" sz="6000" b="1" dirty="0"/>
          </a:p>
        </p:txBody>
      </p:sp>
      <p:grpSp>
        <p:nvGrpSpPr>
          <p:cNvPr id="31" name="Division Lines"/>
          <p:cNvGrpSpPr/>
          <p:nvPr/>
        </p:nvGrpSpPr>
        <p:grpSpPr>
          <a:xfrm>
            <a:off x="3555010" y="2846754"/>
            <a:ext cx="2025254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76337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Top Question"/>
          <p:cNvSpPr txBox="1"/>
          <p:nvPr/>
        </p:nvSpPr>
        <p:spPr>
          <a:xfrm>
            <a:off x="503238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36 ÷ 3 </a:t>
            </a:r>
            <a:r>
              <a:rPr lang="en-GB" sz="4000" b="1" dirty="0"/>
              <a:t>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29" name="Final Answer"/>
          <p:cNvSpPr txBox="1"/>
          <p:nvPr/>
        </p:nvSpPr>
        <p:spPr>
          <a:xfrm>
            <a:off x="5327852" y="917970"/>
            <a:ext cx="779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12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298841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30" grpId="0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White box"/>
          <p:cNvSpPr/>
          <p:nvPr/>
        </p:nvSpPr>
        <p:spPr>
          <a:xfrm>
            <a:off x="4478811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0" name="Great!"/>
          <p:cNvSpPr txBox="1"/>
          <p:nvPr/>
        </p:nvSpPr>
        <p:spPr>
          <a:xfrm>
            <a:off x="844580" y="4477628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48358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</a:t>
            </a:r>
            <a:r>
              <a:rPr lang="en-GB" sz="2000" dirty="0" smtClean="0">
                <a:latin typeface="+mj-lt"/>
              </a:rPr>
              <a:t>4’s </a:t>
            </a:r>
            <a:r>
              <a:rPr lang="en-GB" sz="2000" dirty="0">
                <a:latin typeface="+mj-lt"/>
              </a:rPr>
              <a:t>are there in </a:t>
            </a:r>
            <a:r>
              <a:rPr lang="en-GB" sz="2000" dirty="0" smtClean="0">
                <a:latin typeface="+mj-lt"/>
              </a:rPr>
              <a:t>12?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77628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4s are there in 9?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660930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72262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3</a:t>
            </a:r>
            <a:endParaRPr lang="en-GB" sz="6000" b="1" dirty="0"/>
          </a:p>
        </p:txBody>
      </p:sp>
      <p:sp>
        <p:nvSpPr>
          <p:cNvPr id="20" name="1st Answer box"/>
          <p:cNvSpPr/>
          <p:nvPr/>
        </p:nvSpPr>
        <p:spPr>
          <a:xfrm>
            <a:off x="3675852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748269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sp>
        <p:nvSpPr>
          <p:cNvPr id="32" name="Left over Number"/>
          <p:cNvSpPr txBox="1"/>
          <p:nvPr/>
        </p:nvSpPr>
        <p:spPr>
          <a:xfrm>
            <a:off x="4511439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710063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71564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9</a:t>
            </a:r>
            <a:endParaRPr lang="en-GB" sz="6000" b="1" dirty="0"/>
          </a:p>
        </p:txBody>
      </p:sp>
      <p:sp>
        <p:nvSpPr>
          <p:cNvPr id="18" name="First number"/>
          <p:cNvSpPr txBox="1"/>
          <p:nvPr/>
        </p:nvSpPr>
        <p:spPr>
          <a:xfrm>
            <a:off x="2665472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4</a:t>
            </a:r>
            <a:endParaRPr lang="en-GB" sz="6000" b="1" dirty="0"/>
          </a:p>
        </p:txBody>
      </p:sp>
      <p:grpSp>
        <p:nvGrpSpPr>
          <p:cNvPr id="31" name="Division Lines"/>
          <p:cNvGrpSpPr/>
          <p:nvPr/>
        </p:nvGrpSpPr>
        <p:grpSpPr>
          <a:xfrm>
            <a:off x="3555010" y="2846754"/>
            <a:ext cx="2025254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76337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Top Question"/>
          <p:cNvSpPr txBox="1"/>
          <p:nvPr/>
        </p:nvSpPr>
        <p:spPr>
          <a:xfrm>
            <a:off x="503238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92 ÷ 4 </a:t>
            </a:r>
            <a:r>
              <a:rPr lang="en-GB" sz="4000" b="1" dirty="0"/>
              <a:t>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29" name="Final Answer"/>
          <p:cNvSpPr txBox="1"/>
          <p:nvPr/>
        </p:nvSpPr>
        <p:spPr>
          <a:xfrm>
            <a:off x="5327852" y="917970"/>
            <a:ext cx="779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23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197033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30" grpId="0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32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C1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</p:cNvPicPr>
          <p:nvPr/>
        </p:nvPicPr>
        <p:blipFill>
          <a:blip r:embed="rId2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3242468"/>
            <a:ext cx="588962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940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1251</TotalTime>
  <Words>208</Words>
  <Application>Microsoft Office PowerPoint</Application>
  <PresentationFormat>On-screen Show (4:3)</PresentationFormat>
  <Paragraphs>70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Calibri</vt:lpstr>
      <vt:lpstr>Sassoon Infant Rg</vt:lpstr>
      <vt:lpstr>Arial</vt:lpstr>
      <vt:lpstr>Sassoon Infant Md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Jon Seaton</cp:lastModifiedBy>
  <cp:revision>110</cp:revision>
  <dcterms:created xsi:type="dcterms:W3CDTF">2014-10-01T16:09:27Z</dcterms:created>
  <dcterms:modified xsi:type="dcterms:W3CDTF">2015-10-23T10:50:24Z</dcterms:modified>
</cp:coreProperties>
</file>